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88"/>
  </p:notesMasterIdLst>
  <p:handoutMasterIdLst>
    <p:handoutMasterId r:id="rId89"/>
  </p:handoutMasterIdLst>
  <p:sldIdLst>
    <p:sldId id="316" r:id="rId5"/>
    <p:sldId id="317" r:id="rId6"/>
    <p:sldId id="318" r:id="rId7"/>
    <p:sldId id="319" r:id="rId8"/>
    <p:sldId id="320" r:id="rId9"/>
    <p:sldId id="321" r:id="rId10"/>
    <p:sldId id="322" r:id="rId11"/>
    <p:sldId id="323" r:id="rId12"/>
    <p:sldId id="367" r:id="rId13"/>
    <p:sldId id="324" r:id="rId14"/>
    <p:sldId id="325" r:id="rId15"/>
    <p:sldId id="326" r:id="rId16"/>
    <p:sldId id="400" r:id="rId17"/>
    <p:sldId id="327" r:id="rId18"/>
    <p:sldId id="329" r:id="rId19"/>
    <p:sldId id="331" r:id="rId20"/>
    <p:sldId id="333" r:id="rId21"/>
    <p:sldId id="334" r:id="rId22"/>
    <p:sldId id="368" r:id="rId23"/>
    <p:sldId id="337" r:id="rId24"/>
    <p:sldId id="411" r:id="rId25"/>
    <p:sldId id="369" r:id="rId26"/>
    <p:sldId id="401" r:id="rId27"/>
    <p:sldId id="402" r:id="rId28"/>
    <p:sldId id="404" r:id="rId29"/>
    <p:sldId id="403" r:id="rId30"/>
    <p:sldId id="405" r:id="rId31"/>
    <p:sldId id="406" r:id="rId32"/>
    <p:sldId id="407" r:id="rId33"/>
    <p:sldId id="370" r:id="rId34"/>
    <p:sldId id="408" r:id="rId35"/>
    <p:sldId id="409" r:id="rId36"/>
    <p:sldId id="410" r:id="rId37"/>
    <p:sldId id="371" r:id="rId38"/>
    <p:sldId id="372" r:id="rId39"/>
    <p:sldId id="373" r:id="rId40"/>
    <p:sldId id="374" r:id="rId41"/>
    <p:sldId id="377" r:id="rId42"/>
    <p:sldId id="375" r:id="rId43"/>
    <p:sldId id="376" r:id="rId44"/>
    <p:sldId id="378" r:id="rId45"/>
    <p:sldId id="379" r:id="rId46"/>
    <p:sldId id="380" r:id="rId47"/>
    <p:sldId id="339" r:id="rId48"/>
    <p:sldId id="340" r:id="rId49"/>
    <p:sldId id="341" r:id="rId50"/>
    <p:sldId id="381" r:id="rId51"/>
    <p:sldId id="382" r:id="rId52"/>
    <p:sldId id="383" r:id="rId53"/>
    <p:sldId id="342" r:id="rId54"/>
    <p:sldId id="343" r:id="rId55"/>
    <p:sldId id="344" r:id="rId56"/>
    <p:sldId id="346" r:id="rId57"/>
    <p:sldId id="347" r:id="rId58"/>
    <p:sldId id="348" r:id="rId59"/>
    <p:sldId id="349" r:id="rId60"/>
    <p:sldId id="351" r:id="rId61"/>
    <p:sldId id="353" r:id="rId62"/>
    <p:sldId id="384" r:id="rId63"/>
    <p:sldId id="385" r:id="rId64"/>
    <p:sldId id="386" r:id="rId65"/>
    <p:sldId id="388" r:id="rId66"/>
    <p:sldId id="387" r:id="rId67"/>
    <p:sldId id="389" r:id="rId68"/>
    <p:sldId id="390" r:id="rId69"/>
    <p:sldId id="356" r:id="rId70"/>
    <p:sldId id="357" r:id="rId71"/>
    <p:sldId id="358" r:id="rId72"/>
    <p:sldId id="359" r:id="rId73"/>
    <p:sldId id="361" r:id="rId74"/>
    <p:sldId id="362" r:id="rId75"/>
    <p:sldId id="363" r:id="rId76"/>
    <p:sldId id="364" r:id="rId77"/>
    <p:sldId id="365" r:id="rId78"/>
    <p:sldId id="366" r:id="rId79"/>
    <p:sldId id="392" r:id="rId80"/>
    <p:sldId id="393" r:id="rId81"/>
    <p:sldId id="394" r:id="rId82"/>
    <p:sldId id="395" r:id="rId83"/>
    <p:sldId id="396" r:id="rId84"/>
    <p:sldId id="397" r:id="rId85"/>
    <p:sldId id="398" r:id="rId86"/>
    <p:sldId id="399" r:id="rId87"/>
  </p:sldIdLst>
  <p:sldSz cx="9144000" cy="6858000" type="screen4x3"/>
  <p:notesSz cx="6858000" cy="9144000"/>
  <p:custDataLst>
    <p:tags r:id="rId90"/>
  </p:custDataLst>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52">
          <p15:clr>
            <a:srgbClr val="A4A3A4"/>
          </p15:clr>
        </p15:guide>
        <p15:guide id="2" orient="horz" pos="144">
          <p15:clr>
            <a:srgbClr val="A4A3A4"/>
          </p15:clr>
        </p15:guide>
        <p15:guide id="3" orient="horz" pos="4080">
          <p15:clr>
            <a:srgbClr val="A4A3A4"/>
          </p15:clr>
        </p15:guide>
        <p15:guide id="4" pos="2880">
          <p15:clr>
            <a:srgbClr val="A4A3A4"/>
          </p15:clr>
        </p15:guide>
        <p15:guide id="5" pos="288">
          <p15:clr>
            <a:srgbClr val="A4A3A4"/>
          </p15:clr>
        </p15:guide>
        <p15:guide id="6" pos="5472">
          <p15:clr>
            <a:srgbClr val="A4A3A4"/>
          </p15:clr>
        </p15:guide>
        <p15:guide id="7" pos="42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9" clrIdx="0"/>
  <p:cmAuthor id="1" name="Janet Morris" initials="JM" lastIdx="8" clrIdx="1">
    <p:extLst>
      <p:ext uri="{19B8F6BF-5375-455C-9EA6-DF929625EA0E}">
        <p15:presenceInfo xmlns:p15="http://schemas.microsoft.com/office/powerpoint/2012/main" userId="S-1-5-21-282042553-3071486029-4247714591-3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EA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2" autoAdjust="0"/>
    <p:restoredTop sz="94704"/>
  </p:normalViewPr>
  <p:slideViewPr>
    <p:cSldViewPr showGuides="1">
      <p:cViewPr varScale="1">
        <p:scale>
          <a:sx n="67" d="100"/>
          <a:sy n="67" d="100"/>
        </p:scale>
        <p:origin x="1176" y="72"/>
      </p:cViewPr>
      <p:guideLst>
        <p:guide orient="horz" pos="1152"/>
        <p:guide orient="horz" pos="144"/>
        <p:guide orient="horz" pos="4080"/>
        <p:guide pos="2880"/>
        <p:guide pos="288"/>
        <p:guide pos="5472"/>
        <p:guide pos="4272"/>
      </p:guideLst>
    </p:cSldViewPr>
  </p:slideViewPr>
  <p:outlineViewPr>
    <p:cViewPr>
      <p:scale>
        <a:sx n="25" d="100"/>
        <a:sy n="25" d="100"/>
      </p:scale>
      <p:origin x="0" y="-3699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113" d="100"/>
          <a:sy n="113" d="100"/>
        </p:scale>
        <p:origin x="-453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FF Deaths By Cause 2021 (USFA)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cat>
            <c:strRef>
              <c:f>Sheet1!$A$2:$A$11</c:f>
              <c:strCache>
                <c:ptCount val="10"/>
                <c:pt idx="0">
                  <c:v>Overexertion/Stress/Medical</c:v>
                </c:pt>
                <c:pt idx="1">
                  <c:v>Structural Collapse</c:v>
                </c:pt>
                <c:pt idx="2">
                  <c:v>Fell/Jumped</c:v>
                </c:pt>
                <c:pt idx="3">
                  <c:v>Rapid Fire Progress</c:v>
                </c:pt>
                <c:pt idx="4">
                  <c:v>Struck By Vehicles</c:v>
                </c:pt>
                <c:pt idx="5">
                  <c:v>Struck By Objects</c:v>
                </c:pt>
                <c:pt idx="6">
                  <c:v>Lost Inside</c:v>
                </c:pt>
                <c:pt idx="7">
                  <c:v>Crashes</c:v>
                </c:pt>
                <c:pt idx="8">
                  <c:v>Electrocution</c:v>
                </c:pt>
                <c:pt idx="9">
                  <c:v>Fatal Assault</c:v>
                </c:pt>
              </c:strCache>
            </c:strRef>
          </c:cat>
          <c:val>
            <c:numRef>
              <c:f>Sheet1!$B$2:$B$11</c:f>
              <c:numCache>
                <c:formatCode>General</c:formatCode>
                <c:ptCount val="10"/>
                <c:pt idx="0">
                  <c:v>57</c:v>
                </c:pt>
                <c:pt idx="1">
                  <c:v>6</c:v>
                </c:pt>
                <c:pt idx="2">
                  <c:v>3</c:v>
                </c:pt>
                <c:pt idx="3">
                  <c:v>4</c:v>
                </c:pt>
                <c:pt idx="4">
                  <c:v>9</c:v>
                </c:pt>
                <c:pt idx="5">
                  <c:v>3</c:v>
                </c:pt>
                <c:pt idx="6">
                  <c:v>1</c:v>
                </c:pt>
                <c:pt idx="7">
                  <c:v>14</c:v>
                </c:pt>
                <c:pt idx="8">
                  <c:v>1</c:v>
                </c:pt>
                <c:pt idx="9">
                  <c:v>1</c:v>
                </c:pt>
              </c:numCache>
            </c:numRef>
          </c:val>
          <c:extLst>
            <c:ext xmlns:c16="http://schemas.microsoft.com/office/drawing/2014/chart" uri="{C3380CC4-5D6E-409C-BE32-E72D297353CC}">
              <c16:uniqueId val="{00000000-1CB0-4AB2-81BB-0C08FBFA1F2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smtClean="0">
                <a:cs typeface="Microsoft YaHei" charset="0"/>
              </a:defRPr>
            </a:lvl1pPr>
          </a:lstStyle>
          <a:p>
            <a:pPr>
              <a:defRPr/>
            </a:pPr>
            <a:endParaRPr lang="en-US" dirty="0"/>
          </a:p>
        </p:txBody>
      </p:sp>
      <p:sp>
        <p:nvSpPr>
          <p:cNvPr id="1925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smtClean="0">
                <a:cs typeface="Microsoft YaHei" charset="0"/>
              </a:defRPr>
            </a:lvl1pPr>
          </a:lstStyle>
          <a:p>
            <a:pPr>
              <a:defRPr/>
            </a:pPr>
            <a:fld id="{CE887ED9-5930-6B4A-BF3C-D9C74D00F1CF}" type="datetimeFigureOut">
              <a:rPr lang="en-US"/>
              <a:pPr>
                <a:defRPr/>
              </a:pPr>
              <a:t>3/8/2023</a:t>
            </a:fld>
            <a:endParaRPr lang="en-US" dirty="0"/>
          </a:p>
        </p:txBody>
      </p:sp>
      <p:sp>
        <p:nvSpPr>
          <p:cNvPr id="1925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smtClean="0">
                <a:cs typeface="Microsoft YaHei" charset="0"/>
              </a:defRPr>
            </a:lvl1pPr>
          </a:lstStyle>
          <a:p>
            <a:pPr>
              <a:defRPr/>
            </a:pPr>
            <a:endParaRPr lang="en-US" dirty="0"/>
          </a:p>
        </p:txBody>
      </p:sp>
      <p:sp>
        <p:nvSpPr>
          <p:cNvPr id="1925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smtClean="0">
                <a:cs typeface="Microsoft YaHei" charset="0"/>
              </a:defRPr>
            </a:lvl1pPr>
          </a:lstStyle>
          <a:p>
            <a:pPr>
              <a:defRPr/>
            </a:pPr>
            <a:fld id="{BD819C27-98EC-474F-A48C-489D8160CF5C}" type="slidenum">
              <a:rPr lang="en-US"/>
              <a:pPr>
                <a:defRPr/>
              </a:pPr>
              <a:t>‹#›</a:t>
            </a:fld>
            <a:endParaRPr lang="en-US" dirty="0"/>
          </a:p>
        </p:txBody>
      </p:sp>
    </p:spTree>
    <p:extLst>
      <p:ext uri="{BB962C8B-B14F-4D97-AF65-F5344CB8AC3E}">
        <p14:creationId xmlns:p14="http://schemas.microsoft.com/office/powerpoint/2010/main" val="209475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36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57347"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57348"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57349"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57350" name="Rectangle 5"/>
          <p:cNvSpPr>
            <a:spLocks noGrp="1" noRot="1" noChangeAspect="1" noChangeArrowheads="1"/>
          </p:cNvSpPr>
          <p:nvPr>
            <p:ph type="sldImg"/>
          </p:nvPr>
        </p:nvSpPr>
        <p:spPr bwMode="auto">
          <a:xfrm>
            <a:off x="1143000" y="685800"/>
            <a:ext cx="4568825" cy="3425825"/>
          </a:xfrm>
          <a:prstGeom prst="rect">
            <a:avLst/>
          </a:pr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3078" name="Rectangle 6"/>
          <p:cNvSpPr>
            <a:spLocks noGrp="1" noChangeArrowheads="1"/>
          </p:cNvSpPr>
          <p:nvPr>
            <p:ph type="body"/>
          </p:nvPr>
        </p:nvSpPr>
        <p:spPr bwMode="auto">
          <a:xfrm>
            <a:off x="914400" y="4343400"/>
            <a:ext cx="5026025" cy="411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57352" name="Text Box 7"/>
          <p:cNvSpPr txBox="1">
            <a:spLocks noChangeArrowheads="1"/>
          </p:cNvSpPr>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3080" name="Rectangle 8"/>
          <p:cNvSpPr>
            <a:spLocks noGrp="1" noChangeArrowheads="1"/>
          </p:cNvSpPr>
          <p:nvPr>
            <p:ph type="sldNum"/>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 pos="2171700" algn="l"/>
                <a:tab pos="2895600" algn="l"/>
              </a:tabLst>
              <a:defRPr sz="1200" smtClean="0">
                <a:solidFill>
                  <a:srgbClr val="000000"/>
                </a:solidFill>
                <a:latin typeface="Times New Roman" charset="0"/>
                <a:cs typeface="Microsoft YaHei" charset="0"/>
              </a:defRPr>
            </a:lvl1pPr>
          </a:lstStyle>
          <a:p>
            <a:pPr>
              <a:defRPr/>
            </a:pPr>
            <a:fld id="{D02EC634-FDC1-2744-AEF6-BED94CAAF0FD}" type="slidenum">
              <a:rPr lang="en-US"/>
              <a:pPr>
                <a:defRPr/>
              </a:pPr>
              <a:t>‹#›</a:t>
            </a:fld>
            <a:endParaRPr lang="en-US" dirty="0"/>
          </a:p>
        </p:txBody>
      </p:sp>
    </p:spTree>
    <p:extLst>
      <p:ext uri="{BB962C8B-B14F-4D97-AF65-F5344CB8AC3E}">
        <p14:creationId xmlns:p14="http://schemas.microsoft.com/office/powerpoint/2010/main" val="351186710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F26DB850-E46F-7B4A-B1F9-C54C9E86743A}" type="slidenum">
              <a:rPr lang="en-US" sz="1200" smtClean="0">
                <a:solidFill>
                  <a:srgbClr val="000000"/>
                </a:solidFill>
                <a:latin typeface="Times New Roman" charset="0"/>
              </a:rPr>
              <a:pPr algn="r" eaLnBrk="1" hangingPunct="1">
                <a:buClrTx/>
                <a:buSzPct val="45000"/>
                <a:buFontTx/>
                <a:buNone/>
                <a:defRPr/>
              </a:pPr>
              <a:t>1</a:t>
            </a:fld>
            <a:endParaRPr lang="en-US" sz="1200" dirty="0">
              <a:solidFill>
                <a:srgbClr val="000000"/>
              </a:solidFill>
              <a:latin typeface="Times New Roman" charset="0"/>
            </a:endParaRPr>
          </a:p>
        </p:txBody>
      </p:sp>
      <p:sp>
        <p:nvSpPr>
          <p:cNvPr id="614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914400" y="4343400"/>
            <a:ext cx="5029200" cy="4113213"/>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20416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C5F302A8-E8E7-5D49-8617-785BF079A717}" type="slidenum">
              <a:rPr lang="en-US" sz="1200" smtClean="0">
                <a:solidFill>
                  <a:srgbClr val="000000"/>
                </a:solidFill>
                <a:latin typeface="Times New Roman" charset="0"/>
              </a:rPr>
              <a:pPr algn="r" eaLnBrk="1" hangingPunct="1">
                <a:buClrTx/>
                <a:buSzPct val="45000"/>
                <a:buFontTx/>
                <a:buNone/>
                <a:defRPr/>
              </a:pPr>
              <a:t>11</a:t>
            </a:fld>
            <a:endParaRPr lang="en-US" sz="1200" dirty="0">
              <a:solidFill>
                <a:srgbClr val="000000"/>
              </a:solidFill>
              <a:latin typeface="Times New Roman" charset="0"/>
            </a:endParaRPr>
          </a:p>
        </p:txBody>
      </p:sp>
      <p:sp>
        <p:nvSpPr>
          <p:cNvPr id="24579"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34170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0F9459EC-E521-414C-853D-84D8FF458962}" type="slidenum">
              <a:rPr lang="en-US" sz="1200" smtClean="0">
                <a:solidFill>
                  <a:srgbClr val="000000"/>
                </a:solidFill>
                <a:latin typeface="Times New Roman" charset="0"/>
              </a:rPr>
              <a:pPr algn="r" eaLnBrk="1" hangingPunct="1">
                <a:buClrTx/>
                <a:buSzPct val="45000"/>
                <a:buFontTx/>
                <a:buNone/>
                <a:defRPr/>
              </a:pPr>
              <a:t>12</a:t>
            </a:fld>
            <a:endParaRPr lang="en-US" sz="1200" dirty="0">
              <a:solidFill>
                <a:srgbClr val="000000"/>
              </a:solidFill>
              <a:latin typeface="Times New Roman" charset="0"/>
            </a:endParaRPr>
          </a:p>
        </p:txBody>
      </p:sp>
      <p:sp>
        <p:nvSpPr>
          <p:cNvPr id="2662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91900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A4F31312-77A5-514A-B11D-B71FA7E0AC59}" type="slidenum">
              <a:rPr lang="en-US" sz="1200" smtClean="0">
                <a:solidFill>
                  <a:srgbClr val="000000"/>
                </a:solidFill>
                <a:latin typeface="Times New Roman" charset="0"/>
              </a:rPr>
              <a:pPr algn="r" eaLnBrk="1" hangingPunct="1">
                <a:buClrTx/>
                <a:buSzPct val="45000"/>
                <a:buFontTx/>
                <a:buNone/>
                <a:defRPr/>
              </a:pPr>
              <a:t>14</a:t>
            </a:fld>
            <a:endParaRPr lang="en-US" sz="1200" dirty="0">
              <a:solidFill>
                <a:srgbClr val="000000"/>
              </a:solidFill>
              <a:latin typeface="Times New Roman" charset="0"/>
            </a:endParaRPr>
          </a:p>
        </p:txBody>
      </p:sp>
      <p:sp>
        <p:nvSpPr>
          <p:cNvPr id="28675"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61808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9B09EA1F-472E-AF40-A8AC-F3C882343BFB}" type="slidenum">
              <a:rPr lang="en-US" sz="1200" smtClean="0">
                <a:solidFill>
                  <a:srgbClr val="000000"/>
                </a:solidFill>
                <a:latin typeface="Times New Roman" charset="0"/>
              </a:rPr>
              <a:pPr algn="r" eaLnBrk="1" hangingPunct="1">
                <a:buClrTx/>
                <a:buSzPct val="45000"/>
                <a:buFontTx/>
                <a:buNone/>
                <a:defRPr/>
              </a:pPr>
              <a:t>15</a:t>
            </a:fld>
            <a:endParaRPr lang="en-US" sz="1200" dirty="0">
              <a:solidFill>
                <a:srgbClr val="000000"/>
              </a:solidFill>
              <a:latin typeface="Times New Roman" charset="0"/>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50573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81383F7F-A8D9-ED4E-8B5E-265CBBE3EE3F}" type="slidenum">
              <a:rPr lang="en-US" sz="1200" smtClean="0">
                <a:solidFill>
                  <a:srgbClr val="000000"/>
                </a:solidFill>
                <a:latin typeface="Times New Roman" charset="0"/>
              </a:rPr>
              <a:pPr algn="r" eaLnBrk="1" hangingPunct="1">
                <a:buClrTx/>
                <a:buSzPct val="45000"/>
                <a:buFontTx/>
                <a:buNone/>
                <a:defRPr/>
              </a:pPr>
              <a:t>16</a:t>
            </a:fld>
            <a:endParaRPr lang="en-US" sz="1200" dirty="0">
              <a:solidFill>
                <a:srgbClr val="000000"/>
              </a:solidFill>
              <a:latin typeface="Times New Roman" charset="0"/>
            </a:endParaRPr>
          </a:p>
        </p:txBody>
      </p:sp>
      <p:sp>
        <p:nvSpPr>
          <p:cNvPr id="3686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4339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1B456174-C8BB-8848-B968-40F963E07F63}" type="slidenum">
              <a:rPr lang="en-US" sz="1200" smtClean="0">
                <a:solidFill>
                  <a:srgbClr val="000000"/>
                </a:solidFill>
                <a:latin typeface="Times New Roman" charset="0"/>
              </a:rPr>
              <a:pPr algn="r" eaLnBrk="1" hangingPunct="1">
                <a:buClrTx/>
                <a:buSzPct val="45000"/>
                <a:buFontTx/>
                <a:buNone/>
                <a:defRPr/>
              </a:pPr>
              <a:t>17</a:t>
            </a:fld>
            <a:endParaRPr lang="en-US" sz="1200" dirty="0">
              <a:solidFill>
                <a:srgbClr val="000000"/>
              </a:solidFill>
              <a:latin typeface="Times New Roman" charset="0"/>
            </a:endParaRPr>
          </a:p>
        </p:txBody>
      </p:sp>
      <p:sp>
        <p:nvSpPr>
          <p:cNvPr id="40963"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42395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6D806073-B2D8-7F43-9E64-6A7771BC0E8B}" type="slidenum">
              <a:rPr lang="en-US" sz="1200" smtClean="0">
                <a:solidFill>
                  <a:srgbClr val="000000"/>
                </a:solidFill>
                <a:latin typeface="Times New Roman" charset="0"/>
              </a:rPr>
              <a:pPr algn="r" eaLnBrk="1" hangingPunct="1">
                <a:buClrTx/>
                <a:buSzPct val="45000"/>
                <a:buFontTx/>
                <a:buNone/>
                <a:defRPr/>
              </a:pPr>
              <a:t>18</a:t>
            </a:fld>
            <a:endParaRPr lang="en-US" sz="1200" dirty="0">
              <a:solidFill>
                <a:srgbClr val="000000"/>
              </a:solidFill>
              <a:latin typeface="Times New Roman" charset="0"/>
            </a:endParaRPr>
          </a:p>
        </p:txBody>
      </p:sp>
      <p:sp>
        <p:nvSpPr>
          <p:cNvPr id="43011"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4105587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CE5F9120-439E-1B49-9D49-1D6D6CC87537}" type="slidenum">
              <a:rPr lang="en-US" sz="1200" smtClean="0">
                <a:solidFill>
                  <a:srgbClr val="000000"/>
                </a:solidFill>
                <a:latin typeface="Times New Roman" charset="0"/>
              </a:rPr>
              <a:pPr algn="r" eaLnBrk="1" hangingPunct="1">
                <a:buClrTx/>
                <a:buSzPct val="45000"/>
                <a:buFontTx/>
                <a:buNone/>
                <a:defRPr/>
              </a:pPr>
              <a:t>20</a:t>
            </a:fld>
            <a:endParaRPr lang="en-US" sz="1200" dirty="0">
              <a:solidFill>
                <a:srgbClr val="000000"/>
              </a:solidFill>
              <a:latin typeface="Times New Roman" charset="0"/>
            </a:endParaRPr>
          </a:p>
        </p:txBody>
      </p:sp>
      <p:sp>
        <p:nvSpPr>
          <p:cNvPr id="49155"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29507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D99C201E-478D-B046-9CD3-3AFBAA2A2D67}" type="slidenum">
              <a:rPr lang="en-US" sz="1200" smtClean="0">
                <a:solidFill>
                  <a:srgbClr val="000000"/>
                </a:solidFill>
                <a:latin typeface="Times New Roman" charset="0"/>
              </a:rPr>
              <a:pPr algn="r" eaLnBrk="1" hangingPunct="1">
                <a:buClrTx/>
                <a:buSzPct val="45000"/>
                <a:buFontTx/>
                <a:buNone/>
                <a:defRPr/>
              </a:pPr>
              <a:t>44</a:t>
            </a:fld>
            <a:endParaRPr lang="en-US" sz="1200" dirty="0">
              <a:solidFill>
                <a:srgbClr val="000000"/>
              </a:solidFill>
              <a:latin typeface="Times New Roman" charset="0"/>
            </a:endParaRPr>
          </a:p>
        </p:txBody>
      </p:sp>
      <p:sp>
        <p:nvSpPr>
          <p:cNvPr id="53251"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14978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E9E53F60-BAE4-CC4A-91E9-129E9D95959B}" type="slidenum">
              <a:rPr lang="en-US" sz="1200" smtClean="0">
                <a:solidFill>
                  <a:srgbClr val="000000"/>
                </a:solidFill>
                <a:latin typeface="Times New Roman" charset="0"/>
              </a:rPr>
              <a:pPr algn="r" eaLnBrk="1" hangingPunct="1">
                <a:buClrTx/>
                <a:buSzPct val="45000"/>
                <a:buFontTx/>
                <a:buNone/>
                <a:defRPr/>
              </a:pPr>
              <a:t>45</a:t>
            </a:fld>
            <a:endParaRPr lang="en-US" sz="1200" dirty="0">
              <a:solidFill>
                <a:srgbClr val="000000"/>
              </a:solidFill>
              <a:latin typeface="Times New Roman" charset="0"/>
            </a:endParaRPr>
          </a:p>
        </p:txBody>
      </p:sp>
      <p:sp>
        <p:nvSpPr>
          <p:cNvPr id="55299"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46922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5DD064D3-9795-3740-8652-765FCD808AF1}" type="slidenum">
              <a:rPr lang="en-US" sz="1200" smtClean="0">
                <a:solidFill>
                  <a:srgbClr val="000000"/>
                </a:solidFill>
                <a:latin typeface="Times New Roman" charset="0"/>
              </a:rPr>
              <a:pPr algn="r" eaLnBrk="1" hangingPunct="1">
                <a:buClrTx/>
                <a:buSzPct val="45000"/>
                <a:buFontTx/>
                <a:buNone/>
                <a:defRPr/>
              </a:pPr>
              <a:t>2</a:t>
            </a:fld>
            <a:endParaRPr lang="en-US" sz="1200" dirty="0">
              <a:solidFill>
                <a:srgbClr val="000000"/>
              </a:solidFill>
              <a:latin typeface="Times New Roman" charset="0"/>
            </a:endParaRPr>
          </a:p>
        </p:txBody>
      </p:sp>
      <p:sp>
        <p:nvSpPr>
          <p:cNvPr id="8195"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23770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CD8C01D4-A180-5148-B286-3CD317C9EC46}" type="slidenum">
              <a:rPr lang="en-US" sz="1200" smtClean="0">
                <a:solidFill>
                  <a:srgbClr val="000000"/>
                </a:solidFill>
                <a:latin typeface="Times New Roman" charset="0"/>
              </a:rPr>
              <a:pPr algn="r" eaLnBrk="1" hangingPunct="1">
                <a:buClrTx/>
                <a:buSzPct val="45000"/>
                <a:buFontTx/>
                <a:buNone/>
                <a:defRPr/>
              </a:pPr>
              <a:t>46</a:t>
            </a:fld>
            <a:endParaRPr lang="en-US" sz="1200" dirty="0">
              <a:solidFill>
                <a:srgbClr val="000000"/>
              </a:solidFill>
              <a:latin typeface="Times New Roman" charset="0"/>
            </a:endParaRPr>
          </a:p>
        </p:txBody>
      </p:sp>
      <p:sp>
        <p:nvSpPr>
          <p:cNvPr id="5734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4241303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CD8C01D4-A180-5148-B286-3CD317C9EC46}" type="slidenum">
              <a:rPr lang="en-US" sz="1200" smtClean="0">
                <a:solidFill>
                  <a:srgbClr val="000000"/>
                </a:solidFill>
                <a:latin typeface="Times New Roman" charset="0"/>
              </a:rPr>
              <a:pPr algn="r" eaLnBrk="1" hangingPunct="1">
                <a:buClrTx/>
                <a:buSzPct val="45000"/>
                <a:buFontTx/>
                <a:buNone/>
                <a:defRPr/>
              </a:pPr>
              <a:t>47</a:t>
            </a:fld>
            <a:endParaRPr lang="en-US" sz="1200" dirty="0">
              <a:solidFill>
                <a:srgbClr val="000000"/>
              </a:solidFill>
              <a:latin typeface="Times New Roman" charset="0"/>
            </a:endParaRPr>
          </a:p>
        </p:txBody>
      </p:sp>
      <p:sp>
        <p:nvSpPr>
          <p:cNvPr id="5734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061656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FDC87886-6139-3B41-A846-2F6EC8ACAAD0}" type="slidenum">
              <a:rPr lang="en-US" sz="1200" smtClean="0">
                <a:solidFill>
                  <a:srgbClr val="000000"/>
                </a:solidFill>
                <a:latin typeface="Times New Roman" charset="0"/>
              </a:rPr>
              <a:pPr algn="r" eaLnBrk="1" hangingPunct="1">
                <a:buClrTx/>
                <a:buSzPct val="45000"/>
                <a:buFontTx/>
                <a:buNone/>
                <a:defRPr/>
              </a:pPr>
              <a:t>50</a:t>
            </a:fld>
            <a:endParaRPr lang="en-US" sz="1200" dirty="0">
              <a:solidFill>
                <a:srgbClr val="000000"/>
              </a:solidFill>
              <a:latin typeface="Times New Roman" charset="0"/>
            </a:endParaRPr>
          </a:p>
        </p:txBody>
      </p:sp>
      <p:sp>
        <p:nvSpPr>
          <p:cNvPr id="59395"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4196884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253956" name="Slide Number Placeholder 3"/>
          <p:cNvSpPr txBox="1">
            <a:spLocks noGrp="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B9C2B7B2-591D-2B40-8671-7B15BE3B86E8}" type="slidenum">
              <a:rPr lang="en-US" sz="1200" smtClean="0">
                <a:solidFill>
                  <a:srgbClr val="000000"/>
                </a:solidFill>
                <a:latin typeface="Times New Roman" charset="0"/>
              </a:rPr>
              <a:pPr algn="r" eaLnBrk="1" hangingPunct="1">
                <a:buClrTx/>
                <a:buSzPct val="45000"/>
                <a:buFontTx/>
                <a:buNone/>
                <a:defRPr/>
              </a:pPr>
              <a:t>51</a:t>
            </a:fld>
            <a:endParaRPr lang="en-US" sz="1200" dirty="0">
              <a:solidFill>
                <a:srgbClr val="000000"/>
              </a:solidFill>
              <a:latin typeface="Times New Roman" charset="0"/>
            </a:endParaRPr>
          </a:p>
        </p:txBody>
      </p:sp>
    </p:spTree>
    <p:extLst>
      <p:ext uri="{BB962C8B-B14F-4D97-AF65-F5344CB8AC3E}">
        <p14:creationId xmlns:p14="http://schemas.microsoft.com/office/powerpoint/2010/main" val="1581227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256004" name="Slide Number Placeholder 3"/>
          <p:cNvSpPr txBox="1">
            <a:spLocks noGrp="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CB664C57-B44A-E24E-A1C9-3927D477D7F7}" type="slidenum">
              <a:rPr lang="en-US" sz="1200" smtClean="0">
                <a:solidFill>
                  <a:srgbClr val="000000"/>
                </a:solidFill>
                <a:latin typeface="Times New Roman" charset="0"/>
              </a:rPr>
              <a:pPr algn="r" eaLnBrk="1" hangingPunct="1">
                <a:buClrTx/>
                <a:buSzPct val="45000"/>
                <a:buFontTx/>
                <a:buNone/>
                <a:defRPr/>
              </a:pPr>
              <a:t>52</a:t>
            </a:fld>
            <a:endParaRPr lang="en-US" sz="1200" dirty="0">
              <a:solidFill>
                <a:srgbClr val="000000"/>
              </a:solidFill>
              <a:latin typeface="Times New Roman" charset="0"/>
            </a:endParaRPr>
          </a:p>
        </p:txBody>
      </p:sp>
    </p:spTree>
    <p:extLst>
      <p:ext uri="{BB962C8B-B14F-4D97-AF65-F5344CB8AC3E}">
        <p14:creationId xmlns:p14="http://schemas.microsoft.com/office/powerpoint/2010/main" val="2087241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260100" name="Slide Number Placeholder 3"/>
          <p:cNvSpPr txBox="1">
            <a:spLocks noGrp="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E10C92BB-98F1-F147-BCEA-ED73918D049B}" type="slidenum">
              <a:rPr lang="en-US" sz="1200" smtClean="0">
                <a:solidFill>
                  <a:srgbClr val="000000"/>
                </a:solidFill>
                <a:latin typeface="Times New Roman" charset="0"/>
              </a:rPr>
              <a:pPr algn="r" eaLnBrk="1" hangingPunct="1">
                <a:buClrTx/>
                <a:buSzPct val="45000"/>
                <a:buFontTx/>
                <a:buNone/>
                <a:defRPr/>
              </a:pPr>
              <a:t>53</a:t>
            </a:fld>
            <a:endParaRPr lang="en-US" sz="1200" dirty="0">
              <a:solidFill>
                <a:srgbClr val="000000"/>
              </a:solidFill>
              <a:latin typeface="Times New Roman" charset="0"/>
            </a:endParaRPr>
          </a:p>
        </p:txBody>
      </p:sp>
    </p:spTree>
    <p:extLst>
      <p:ext uri="{BB962C8B-B14F-4D97-AF65-F5344CB8AC3E}">
        <p14:creationId xmlns:p14="http://schemas.microsoft.com/office/powerpoint/2010/main" val="77790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262148" name="Slide Number Placeholder 3"/>
          <p:cNvSpPr txBox="1">
            <a:spLocks noGrp="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8E49B737-90A3-4440-8B03-9AF205F33345}" type="slidenum">
              <a:rPr lang="en-US" sz="1200" smtClean="0">
                <a:solidFill>
                  <a:srgbClr val="000000"/>
                </a:solidFill>
                <a:latin typeface="Times New Roman" charset="0"/>
              </a:rPr>
              <a:pPr algn="r" eaLnBrk="1" hangingPunct="1">
                <a:buClrTx/>
                <a:buSzPct val="45000"/>
                <a:buFontTx/>
                <a:buNone/>
                <a:defRPr/>
              </a:pPr>
              <a:t>54</a:t>
            </a:fld>
            <a:endParaRPr lang="en-US" sz="1200" dirty="0">
              <a:solidFill>
                <a:srgbClr val="000000"/>
              </a:solidFill>
              <a:latin typeface="Times New Roman" charset="0"/>
            </a:endParaRPr>
          </a:p>
        </p:txBody>
      </p:sp>
    </p:spTree>
    <p:extLst>
      <p:ext uri="{BB962C8B-B14F-4D97-AF65-F5344CB8AC3E}">
        <p14:creationId xmlns:p14="http://schemas.microsoft.com/office/powerpoint/2010/main" val="302918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BBA25ED2-2454-5C4E-80CE-C8399BBF39CB}" type="slidenum">
              <a:rPr lang="en-US" sz="1200" smtClean="0">
                <a:solidFill>
                  <a:srgbClr val="000000"/>
                </a:solidFill>
                <a:latin typeface="Times New Roman" charset="0"/>
              </a:rPr>
              <a:pPr algn="r" eaLnBrk="1" hangingPunct="1">
                <a:buClrTx/>
                <a:buSzPct val="45000"/>
                <a:buFontTx/>
                <a:buNone/>
                <a:defRPr/>
              </a:pPr>
              <a:t>55</a:t>
            </a:fld>
            <a:endParaRPr lang="en-US" sz="1200" dirty="0">
              <a:solidFill>
                <a:srgbClr val="000000"/>
              </a:solidFill>
              <a:latin typeface="Times New Roman" charset="0"/>
            </a:endParaRPr>
          </a:p>
        </p:txBody>
      </p:sp>
      <p:sp>
        <p:nvSpPr>
          <p:cNvPr id="71683"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648958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266244" name="Slide Number Placeholder 3"/>
          <p:cNvSpPr txBox="1">
            <a:spLocks noGrp="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8F8A807B-027E-EC44-AAF2-D176E1B0D6FA}" type="slidenum">
              <a:rPr lang="en-US" sz="1200" smtClean="0">
                <a:solidFill>
                  <a:srgbClr val="000000"/>
                </a:solidFill>
                <a:latin typeface="Times New Roman" charset="0"/>
              </a:rPr>
              <a:pPr algn="r" eaLnBrk="1" hangingPunct="1">
                <a:buClrTx/>
                <a:buSzPct val="45000"/>
                <a:buFontTx/>
                <a:buNone/>
                <a:defRPr/>
              </a:pPr>
              <a:t>56</a:t>
            </a:fld>
            <a:endParaRPr lang="en-US" sz="1200" dirty="0">
              <a:solidFill>
                <a:srgbClr val="000000"/>
              </a:solidFill>
              <a:latin typeface="Times New Roman" charset="0"/>
            </a:endParaRPr>
          </a:p>
        </p:txBody>
      </p:sp>
    </p:spTree>
    <p:extLst>
      <p:ext uri="{BB962C8B-B14F-4D97-AF65-F5344CB8AC3E}">
        <p14:creationId xmlns:p14="http://schemas.microsoft.com/office/powerpoint/2010/main" val="519861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270340" name="Slide Number Placeholder 3"/>
          <p:cNvSpPr txBox="1">
            <a:spLocks noGrp="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41ECD3DD-601F-BE4D-BBED-3F8D982712C9}" type="slidenum">
              <a:rPr lang="en-US" sz="1200" smtClean="0">
                <a:solidFill>
                  <a:srgbClr val="000000"/>
                </a:solidFill>
                <a:latin typeface="Times New Roman" charset="0"/>
              </a:rPr>
              <a:pPr algn="r" eaLnBrk="1" hangingPunct="1">
                <a:buClrTx/>
                <a:buSzPct val="45000"/>
                <a:buFontTx/>
                <a:buNone/>
                <a:defRPr/>
              </a:pPr>
              <a:t>57</a:t>
            </a:fld>
            <a:endParaRPr lang="en-US" sz="1200" dirty="0">
              <a:solidFill>
                <a:srgbClr val="000000"/>
              </a:solidFill>
              <a:latin typeface="Times New Roman" charset="0"/>
            </a:endParaRPr>
          </a:p>
        </p:txBody>
      </p:sp>
    </p:spTree>
    <p:extLst>
      <p:ext uri="{BB962C8B-B14F-4D97-AF65-F5344CB8AC3E}">
        <p14:creationId xmlns:p14="http://schemas.microsoft.com/office/powerpoint/2010/main" val="384222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1CF0194F-5FB9-1C48-B80E-547B7FC6CA2D}" type="slidenum">
              <a:rPr lang="en-US" sz="1200" smtClean="0">
                <a:solidFill>
                  <a:srgbClr val="000000"/>
                </a:solidFill>
                <a:latin typeface="Times New Roman" charset="0"/>
              </a:rPr>
              <a:pPr algn="r" eaLnBrk="1" hangingPunct="1">
                <a:buClrTx/>
                <a:buSzPct val="45000"/>
                <a:buFontTx/>
                <a:buNone/>
                <a:defRPr/>
              </a:pPr>
              <a:t>3</a:t>
            </a:fld>
            <a:endParaRPr lang="en-US" sz="1200" dirty="0">
              <a:solidFill>
                <a:srgbClr val="000000"/>
              </a:solidFill>
              <a:latin typeface="Times New Roman" charset="0"/>
            </a:endParaRPr>
          </a:p>
        </p:txBody>
      </p:sp>
      <p:sp>
        <p:nvSpPr>
          <p:cNvPr id="10243"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130666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E5AC730D-A411-C542-9AB6-0A78461DB2BD}" type="slidenum">
              <a:rPr lang="en-US" sz="1200" smtClean="0">
                <a:solidFill>
                  <a:srgbClr val="000000"/>
                </a:solidFill>
                <a:latin typeface="Times New Roman" charset="0"/>
              </a:rPr>
              <a:pPr algn="r" eaLnBrk="1" hangingPunct="1">
                <a:buClrTx/>
                <a:buSzPct val="45000"/>
                <a:buFontTx/>
                <a:buNone/>
                <a:defRPr/>
              </a:pPr>
              <a:t>58</a:t>
            </a:fld>
            <a:endParaRPr lang="en-US" sz="1200" dirty="0">
              <a:solidFill>
                <a:srgbClr val="000000"/>
              </a:solidFill>
              <a:latin typeface="Times New Roman" charset="0"/>
            </a:endParaRPr>
          </a:p>
        </p:txBody>
      </p:sp>
      <p:sp>
        <p:nvSpPr>
          <p:cNvPr id="81923"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870424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91F95CE3-7B2A-3848-8DA4-B0C4E77DD161}" type="slidenum">
              <a:rPr lang="en-US" sz="1200" smtClean="0">
                <a:solidFill>
                  <a:srgbClr val="000000"/>
                </a:solidFill>
                <a:latin typeface="Times New Roman" charset="0"/>
              </a:rPr>
              <a:pPr algn="r" eaLnBrk="1" hangingPunct="1">
                <a:buClrTx/>
                <a:buSzPct val="45000"/>
                <a:buFontTx/>
                <a:buNone/>
                <a:defRPr/>
              </a:pPr>
              <a:t>66</a:t>
            </a:fld>
            <a:endParaRPr lang="en-US" sz="1200" dirty="0">
              <a:solidFill>
                <a:srgbClr val="000000"/>
              </a:solidFill>
              <a:latin typeface="Times New Roman" charset="0"/>
            </a:endParaRPr>
          </a:p>
        </p:txBody>
      </p:sp>
      <p:sp>
        <p:nvSpPr>
          <p:cNvPr id="8806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98423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0B9315BD-6112-5449-BDDD-F34F94DB4920}" type="slidenum">
              <a:rPr lang="en-US" sz="1200" smtClean="0">
                <a:solidFill>
                  <a:srgbClr val="000000"/>
                </a:solidFill>
                <a:latin typeface="Times New Roman" charset="0"/>
              </a:rPr>
              <a:pPr algn="r" eaLnBrk="1" hangingPunct="1">
                <a:buClrTx/>
                <a:buSzPct val="45000"/>
                <a:buFontTx/>
                <a:buNone/>
                <a:defRPr/>
              </a:pPr>
              <a:t>67</a:t>
            </a:fld>
            <a:endParaRPr lang="en-US" sz="1200" dirty="0">
              <a:solidFill>
                <a:srgbClr val="000000"/>
              </a:solidFill>
              <a:latin typeface="Times New Roman" charset="0"/>
            </a:endParaRPr>
          </a:p>
        </p:txBody>
      </p:sp>
      <p:sp>
        <p:nvSpPr>
          <p:cNvPr id="90115"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0116"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419045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521BF402-F5D6-DE4E-92C8-0588C7774293}" type="slidenum">
              <a:rPr lang="en-US" sz="1200" smtClean="0">
                <a:solidFill>
                  <a:srgbClr val="000000"/>
                </a:solidFill>
                <a:latin typeface="Times New Roman" charset="0"/>
              </a:rPr>
              <a:pPr algn="r" eaLnBrk="1" hangingPunct="1">
                <a:buClrTx/>
                <a:buSzPct val="45000"/>
                <a:buFontTx/>
                <a:buNone/>
                <a:defRPr/>
              </a:pPr>
              <a:t>68</a:t>
            </a:fld>
            <a:endParaRPr lang="en-US" sz="1200" dirty="0">
              <a:solidFill>
                <a:srgbClr val="000000"/>
              </a:solidFill>
              <a:latin typeface="Times New Roman" charset="0"/>
            </a:endParaRPr>
          </a:p>
        </p:txBody>
      </p:sp>
      <p:sp>
        <p:nvSpPr>
          <p:cNvPr id="92163"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2164"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14647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117CD1EE-094E-6D4F-9305-07BC0C28BCFF}" type="slidenum">
              <a:rPr lang="en-US" sz="1200" smtClean="0">
                <a:solidFill>
                  <a:srgbClr val="000000"/>
                </a:solidFill>
                <a:latin typeface="Times New Roman" charset="0"/>
              </a:rPr>
              <a:pPr algn="r" eaLnBrk="1" hangingPunct="1">
                <a:buClrTx/>
                <a:buSzPct val="45000"/>
                <a:buFontTx/>
                <a:buNone/>
                <a:defRPr/>
              </a:pPr>
              <a:t>69</a:t>
            </a:fld>
            <a:endParaRPr lang="en-US" sz="1200" dirty="0">
              <a:solidFill>
                <a:srgbClr val="000000"/>
              </a:solidFill>
              <a:latin typeface="Times New Roman" charset="0"/>
            </a:endParaRPr>
          </a:p>
        </p:txBody>
      </p:sp>
      <p:sp>
        <p:nvSpPr>
          <p:cNvPr id="94211"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4212"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33770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1493CD95-2935-EC46-9CD6-54EBE219853B}" type="slidenum">
              <a:rPr lang="en-US" sz="1200" smtClean="0">
                <a:solidFill>
                  <a:srgbClr val="000000"/>
                </a:solidFill>
                <a:latin typeface="Times New Roman" charset="0"/>
              </a:rPr>
              <a:pPr algn="r" eaLnBrk="1" hangingPunct="1">
                <a:buClrTx/>
                <a:buSzPct val="45000"/>
                <a:buFontTx/>
                <a:buNone/>
                <a:defRPr/>
              </a:pPr>
              <a:t>70</a:t>
            </a:fld>
            <a:endParaRPr lang="en-US" sz="1200" dirty="0">
              <a:solidFill>
                <a:srgbClr val="000000"/>
              </a:solidFill>
              <a:latin typeface="Times New Roman" charset="0"/>
            </a:endParaRPr>
          </a:p>
        </p:txBody>
      </p:sp>
      <p:sp>
        <p:nvSpPr>
          <p:cNvPr id="9830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9830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729039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6947B90B-BE07-A642-A319-910A993B8364}" type="slidenum">
              <a:rPr lang="en-US" sz="1200" smtClean="0">
                <a:solidFill>
                  <a:srgbClr val="000000"/>
                </a:solidFill>
                <a:latin typeface="Times New Roman" charset="0"/>
              </a:rPr>
              <a:pPr algn="r" eaLnBrk="1" hangingPunct="1">
                <a:buClrTx/>
                <a:buSzPct val="45000"/>
                <a:buFontTx/>
                <a:buNone/>
                <a:defRPr/>
              </a:pPr>
              <a:t>71</a:t>
            </a:fld>
            <a:endParaRPr lang="en-US" sz="1200" dirty="0">
              <a:solidFill>
                <a:srgbClr val="000000"/>
              </a:solidFill>
              <a:latin typeface="Times New Roman" charset="0"/>
            </a:endParaRPr>
          </a:p>
        </p:txBody>
      </p:sp>
      <p:sp>
        <p:nvSpPr>
          <p:cNvPr id="100355"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0356"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382392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04A1B045-4215-E246-93EC-BB76E3C96488}" type="slidenum">
              <a:rPr lang="en-US" sz="1200" smtClean="0">
                <a:solidFill>
                  <a:srgbClr val="000000"/>
                </a:solidFill>
                <a:latin typeface="Times New Roman" charset="0"/>
              </a:rPr>
              <a:pPr algn="r" eaLnBrk="1" hangingPunct="1">
                <a:buClrTx/>
                <a:buSzPct val="45000"/>
                <a:buFontTx/>
                <a:buNone/>
                <a:defRPr/>
              </a:pPr>
              <a:t>72</a:t>
            </a:fld>
            <a:endParaRPr lang="en-US" sz="1200" dirty="0">
              <a:solidFill>
                <a:srgbClr val="000000"/>
              </a:solidFill>
              <a:latin typeface="Times New Roman" charset="0"/>
            </a:endParaRPr>
          </a:p>
        </p:txBody>
      </p:sp>
      <p:sp>
        <p:nvSpPr>
          <p:cNvPr id="102403"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692715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FDB610D1-7AED-8E4E-A8A6-5C62BB96974C}" type="slidenum">
              <a:rPr lang="en-US" sz="1200" smtClean="0">
                <a:solidFill>
                  <a:srgbClr val="000000"/>
                </a:solidFill>
                <a:latin typeface="Times New Roman" charset="0"/>
              </a:rPr>
              <a:pPr algn="r" eaLnBrk="1" hangingPunct="1">
                <a:buClrTx/>
                <a:buSzPct val="45000"/>
                <a:buFontTx/>
                <a:buNone/>
                <a:defRPr/>
              </a:pPr>
              <a:t>73</a:t>
            </a:fld>
            <a:endParaRPr lang="en-US" sz="1200" dirty="0">
              <a:solidFill>
                <a:srgbClr val="000000"/>
              </a:solidFill>
              <a:latin typeface="Times New Roman" charset="0"/>
            </a:endParaRPr>
          </a:p>
        </p:txBody>
      </p:sp>
      <p:sp>
        <p:nvSpPr>
          <p:cNvPr id="104451"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899221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875212AC-2C17-6742-A7FF-D2CFC036E636}" type="slidenum">
              <a:rPr lang="en-US" sz="1200" smtClean="0">
                <a:solidFill>
                  <a:srgbClr val="000000"/>
                </a:solidFill>
                <a:latin typeface="Times New Roman" charset="0"/>
              </a:rPr>
              <a:pPr algn="r" eaLnBrk="1" hangingPunct="1">
                <a:buClrTx/>
                <a:buSzPct val="45000"/>
                <a:buFontTx/>
                <a:buNone/>
                <a:defRPr/>
              </a:pPr>
              <a:t>74</a:t>
            </a:fld>
            <a:endParaRPr lang="en-US" sz="1200" dirty="0">
              <a:solidFill>
                <a:srgbClr val="000000"/>
              </a:solidFill>
              <a:latin typeface="Times New Roman" charset="0"/>
            </a:endParaRPr>
          </a:p>
        </p:txBody>
      </p:sp>
      <p:sp>
        <p:nvSpPr>
          <p:cNvPr id="106499"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73560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00A3B239-B491-114C-BD03-FA3EE420B92F}" type="slidenum">
              <a:rPr lang="en-US" sz="1200" smtClean="0">
                <a:solidFill>
                  <a:srgbClr val="000000"/>
                </a:solidFill>
                <a:latin typeface="Times New Roman" charset="0"/>
              </a:rPr>
              <a:pPr algn="r" eaLnBrk="1" hangingPunct="1">
                <a:buClrTx/>
                <a:buSzPct val="45000"/>
                <a:buFontTx/>
                <a:buNone/>
                <a:defRPr/>
              </a:pPr>
              <a:t>4</a:t>
            </a:fld>
            <a:endParaRPr lang="en-US" sz="1200" dirty="0">
              <a:solidFill>
                <a:srgbClr val="000000"/>
              </a:solidFill>
              <a:latin typeface="Times New Roman" charset="0"/>
            </a:endParaRPr>
          </a:p>
        </p:txBody>
      </p:sp>
      <p:sp>
        <p:nvSpPr>
          <p:cNvPr id="12291"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993977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FE5A85F3-70A9-C547-8361-DC1ABE65F6A9}" type="slidenum">
              <a:rPr lang="en-US" sz="1200" smtClean="0">
                <a:solidFill>
                  <a:srgbClr val="000000"/>
                </a:solidFill>
                <a:latin typeface="Times New Roman" charset="0"/>
              </a:rPr>
              <a:pPr algn="r" eaLnBrk="1" hangingPunct="1">
                <a:buClrTx/>
                <a:buSzPct val="45000"/>
                <a:buFontTx/>
                <a:buNone/>
                <a:defRPr/>
              </a:pPr>
              <a:t>75</a:t>
            </a:fld>
            <a:endParaRPr lang="en-US" sz="1200" dirty="0">
              <a:solidFill>
                <a:srgbClr val="000000"/>
              </a:solidFill>
              <a:latin typeface="Times New Roman" charset="0"/>
            </a:endParaRPr>
          </a:p>
        </p:txBody>
      </p:sp>
      <p:sp>
        <p:nvSpPr>
          <p:cNvPr id="10854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854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32837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FE5A85F3-70A9-C547-8361-DC1ABE65F6A9}" type="slidenum">
              <a:rPr lang="en-US" sz="1200" smtClean="0">
                <a:solidFill>
                  <a:srgbClr val="000000"/>
                </a:solidFill>
                <a:latin typeface="Times New Roman" charset="0"/>
              </a:rPr>
              <a:pPr algn="r" eaLnBrk="1" hangingPunct="1">
                <a:buClrTx/>
                <a:buSzPct val="45000"/>
                <a:buFontTx/>
                <a:buNone/>
                <a:defRPr/>
              </a:pPr>
              <a:t>76</a:t>
            </a:fld>
            <a:endParaRPr lang="en-US" sz="1200" dirty="0">
              <a:solidFill>
                <a:srgbClr val="000000"/>
              </a:solidFill>
              <a:latin typeface="Times New Roman" charset="0"/>
            </a:endParaRPr>
          </a:p>
        </p:txBody>
      </p:sp>
      <p:sp>
        <p:nvSpPr>
          <p:cNvPr id="10854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0854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332266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D02EC634-FDC1-2744-AEF6-BED94CAAF0FD}" type="slidenum">
              <a:rPr lang="en-US" smtClean="0"/>
              <a:pPr>
                <a:defRPr/>
              </a:pPr>
              <a:t>80</a:t>
            </a:fld>
            <a:endParaRPr lang="en-US" dirty="0"/>
          </a:p>
        </p:txBody>
      </p:sp>
    </p:spTree>
    <p:extLst>
      <p:ext uri="{BB962C8B-B14F-4D97-AF65-F5344CB8AC3E}">
        <p14:creationId xmlns:p14="http://schemas.microsoft.com/office/powerpoint/2010/main" val="350400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267E3ABE-09D0-C74D-A8C5-41FB6837F5A9}" type="slidenum">
              <a:rPr lang="en-US" sz="1200" smtClean="0">
                <a:solidFill>
                  <a:srgbClr val="000000"/>
                </a:solidFill>
                <a:latin typeface="Times New Roman" charset="0"/>
              </a:rPr>
              <a:pPr algn="r" eaLnBrk="1" hangingPunct="1">
                <a:buClrTx/>
                <a:buSzPct val="45000"/>
                <a:buFontTx/>
                <a:buNone/>
                <a:defRPr/>
              </a:pPr>
              <a:t>5</a:t>
            </a:fld>
            <a:endParaRPr lang="en-US" sz="1200" dirty="0">
              <a:solidFill>
                <a:srgbClr val="000000"/>
              </a:solidFill>
              <a:latin typeface="Times New Roman" charset="0"/>
            </a:endParaRPr>
          </a:p>
        </p:txBody>
      </p:sp>
      <p:sp>
        <p:nvSpPr>
          <p:cNvPr id="14339"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4340"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14373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6BB34EF4-CB83-0646-8141-D8FF7543001D}" type="slidenum">
              <a:rPr lang="en-US" sz="1200" smtClean="0">
                <a:solidFill>
                  <a:srgbClr val="000000"/>
                </a:solidFill>
                <a:latin typeface="Times New Roman" charset="0"/>
              </a:rPr>
              <a:pPr algn="r" eaLnBrk="1" hangingPunct="1">
                <a:buClrTx/>
                <a:buSzPct val="45000"/>
                <a:buFontTx/>
                <a:buNone/>
                <a:defRPr/>
              </a:pPr>
              <a:t>6</a:t>
            </a:fld>
            <a:endParaRPr lang="en-US" sz="1200" dirty="0">
              <a:solidFill>
                <a:srgbClr val="000000"/>
              </a:solidFill>
              <a:latin typeface="Times New Roman" charset="0"/>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46470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33B65B08-19F5-5B4D-9002-1494DBFDE406}" type="slidenum">
              <a:rPr lang="en-US" sz="1200" smtClean="0">
                <a:solidFill>
                  <a:srgbClr val="000000"/>
                </a:solidFill>
                <a:latin typeface="Times New Roman" charset="0"/>
              </a:rPr>
              <a:pPr algn="r" eaLnBrk="1" hangingPunct="1">
                <a:buClrTx/>
                <a:buSzPct val="45000"/>
                <a:buFontTx/>
                <a:buNone/>
                <a:defRPr/>
              </a:pPr>
              <a:t>7</a:t>
            </a:fld>
            <a:endParaRPr lang="en-US" sz="1200" dirty="0">
              <a:solidFill>
                <a:srgbClr val="000000"/>
              </a:solidFill>
              <a:latin typeface="Times New Roman" charset="0"/>
            </a:endParaRPr>
          </a:p>
        </p:txBody>
      </p:sp>
      <p:sp>
        <p:nvSpPr>
          <p:cNvPr id="18435"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54126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1A56119D-C808-8D40-859B-CF272BCA8DA7}" type="slidenum">
              <a:rPr lang="en-US" sz="1200" smtClean="0">
                <a:solidFill>
                  <a:srgbClr val="000000"/>
                </a:solidFill>
                <a:latin typeface="Times New Roman" charset="0"/>
              </a:rPr>
              <a:pPr algn="r" eaLnBrk="1" hangingPunct="1">
                <a:buClrTx/>
                <a:buSzPct val="45000"/>
                <a:buFontTx/>
                <a:buNone/>
                <a:defRPr/>
              </a:pPr>
              <a:t>8</a:t>
            </a:fld>
            <a:endParaRPr lang="en-US" sz="1200" dirty="0">
              <a:solidFill>
                <a:srgbClr val="000000"/>
              </a:solidFill>
              <a:latin typeface="Times New Roman" charset="0"/>
            </a:endParaRPr>
          </a:p>
        </p:txBody>
      </p:sp>
      <p:sp>
        <p:nvSpPr>
          <p:cNvPr id="20483"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66161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8"/>
          <p:cNvSpPr txBox="1">
            <a:spLocks noGrp="1" noChangeArrowheads="1"/>
          </p:cNvSpPr>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b"/>
          <a:lstStyle>
            <a:lvl1pPr eaLnBrk="0" hangingPunct="0">
              <a:tabLst>
                <a:tab pos="723900" algn="l"/>
                <a:tab pos="1447800" algn="l"/>
                <a:tab pos="2171700" algn="l"/>
                <a:tab pos="2895600" algn="l"/>
              </a:tabLst>
              <a:defRPr>
                <a:solidFill>
                  <a:schemeClr val="bg1"/>
                </a:solidFill>
                <a:latin typeface="Arial" charset="0"/>
                <a:ea typeface="ＭＳ Ｐゴシック" charset="0"/>
                <a:cs typeface="Microsoft YaHei" charset="0"/>
              </a:defRPr>
            </a:lvl1pPr>
            <a:lvl2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2pPr>
            <a:lvl3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3pPr>
            <a:lvl4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4pPr>
            <a:lvl5pPr eaLnBrk="0" hangingPunct="0">
              <a:tabLst>
                <a:tab pos="723900" algn="l"/>
                <a:tab pos="1447800" algn="l"/>
                <a:tab pos="2171700" algn="l"/>
                <a:tab pos="2895600" algn="l"/>
              </a:tabLst>
              <a:defRPr>
                <a:solidFill>
                  <a:schemeClr val="bg1"/>
                </a:solidFill>
                <a:latin typeface="Arial" charset="0"/>
                <a:ea typeface="Microsoft YaHei" charset="0"/>
                <a:cs typeface="Microsoft YaHei"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bg1"/>
                </a:solidFill>
                <a:latin typeface="Arial" charset="0"/>
                <a:ea typeface="Microsoft YaHei" charset="0"/>
                <a:cs typeface="Microsoft YaHei" charset="0"/>
              </a:defRPr>
            </a:lvl9pPr>
          </a:lstStyle>
          <a:p>
            <a:pPr algn="r" eaLnBrk="1" hangingPunct="1">
              <a:buClrTx/>
              <a:buSzPct val="45000"/>
              <a:buFontTx/>
              <a:buNone/>
              <a:defRPr/>
            </a:pPr>
            <a:fld id="{1528261C-59C1-C04D-BADF-6979D840551D}" type="slidenum">
              <a:rPr lang="en-US" sz="1200" smtClean="0">
                <a:solidFill>
                  <a:srgbClr val="000000"/>
                </a:solidFill>
                <a:latin typeface="Times New Roman" charset="0"/>
              </a:rPr>
              <a:pPr algn="r" eaLnBrk="1" hangingPunct="1">
                <a:buClrTx/>
                <a:buSzPct val="45000"/>
                <a:buFontTx/>
                <a:buNone/>
                <a:defRPr/>
              </a:pPr>
              <a:t>10</a:t>
            </a:fld>
            <a:endParaRPr lang="en-US" sz="1200" dirty="0">
              <a:solidFill>
                <a:srgbClr val="000000"/>
              </a:solidFill>
              <a:latin typeface="Times New Roman" charset="0"/>
            </a:endParaRPr>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914400" y="4343400"/>
            <a:ext cx="50292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28456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137218" name="Rectangle 1"/>
          <p:cNvSpPr>
            <a:spLocks noGrp="1" noChangeArrowheads="1"/>
          </p:cNvSpPr>
          <p:nvPr>
            <p:ph type="ctrTitle"/>
          </p:nvPr>
        </p:nvSpPr>
        <p:spPr>
          <a:xfrm>
            <a:off x="4572000" y="2590800"/>
            <a:ext cx="4114800" cy="1470025"/>
          </a:xfrm>
        </p:spPr>
        <p:txBody>
          <a:bodyPr anchor="b"/>
          <a:lstStyle>
            <a:lvl1pPr algn="r">
              <a:defRPr>
                <a:solidFill>
                  <a:srgbClr val="FFCC00"/>
                </a:solidFill>
                <a:latin typeface="Arial" charset="0"/>
              </a:defRPr>
            </a:lvl1pPr>
          </a:lstStyle>
          <a:p>
            <a:pPr lvl="0"/>
            <a:r>
              <a:rPr lang="en-US" noProof="0"/>
              <a:t>Click to edit Master title style</a:t>
            </a:r>
          </a:p>
        </p:txBody>
      </p:sp>
      <p:sp>
        <p:nvSpPr>
          <p:cNvPr id="137219" name="Rectangle 2"/>
          <p:cNvSpPr>
            <a:spLocks noGrp="1" noChangeArrowheads="1"/>
          </p:cNvSpPr>
          <p:nvPr>
            <p:ph type="subTitle" idx="1"/>
          </p:nvPr>
        </p:nvSpPr>
        <p:spPr>
          <a:xfrm>
            <a:off x="3276600" y="4191000"/>
            <a:ext cx="5410200" cy="1752600"/>
          </a:xfrm>
          <a:gradFill rotWithShape="1">
            <a:gsLst>
              <a:gs pos="0">
                <a:srgbClr val="FFCC00">
                  <a:alpha val="89999"/>
                </a:srgbClr>
              </a:gs>
              <a:gs pos="100000">
                <a:srgbClr val="FFCC00">
                  <a:alpha val="25000"/>
                </a:srgbClr>
              </a:gs>
            </a:gsLst>
            <a:lin ang="5400000" scaled="1"/>
          </a:gradFill>
        </p:spPr>
        <p:txBody>
          <a:bodyPr lIns="90000" tIns="182880" bIns="182880"/>
          <a:lstStyle>
            <a:lvl1pPr marL="1600200" indent="0" algn="r">
              <a:buFontTx/>
              <a:buNone/>
              <a:defRPr>
                <a:solidFill>
                  <a:schemeClr val="bg1"/>
                </a:solidFill>
                <a:latin typeface="Arial" charset="0"/>
              </a:defRPr>
            </a:lvl1pPr>
          </a:lstStyle>
          <a:p>
            <a:pPr lvl="0"/>
            <a:r>
              <a:rPr lang="en-US" noProof="0"/>
              <a:t>Click to edit Master subtitle style</a:t>
            </a:r>
          </a:p>
        </p:txBody>
      </p:sp>
    </p:spTree>
    <p:extLst>
      <p:ext uri="{BB962C8B-B14F-4D97-AF65-F5344CB8AC3E}">
        <p14:creationId xmlns:p14="http://schemas.microsoft.com/office/powerpoint/2010/main" val="388099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0000" tIns="46800" rIns="90000" bIns="468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162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11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654050"/>
            <a:ext cx="2055812" cy="5621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54050"/>
            <a:ext cx="6018213" cy="562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776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5545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90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892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7013"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828800"/>
            <a:ext cx="40370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84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28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574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700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28600"/>
            <a:ext cx="8226425"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457200" y="1600200"/>
            <a:ext cx="8226425" cy="4648200"/>
          </a:xfrm>
          <a:prstGeom prst="rect">
            <a:avLst/>
          </a:prstGeom>
          <a:solidFill>
            <a:schemeClr val="bg1">
              <a:alpha val="50000"/>
            </a:schemeClr>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82880" tIns="91440" rIns="182880" bIns="9144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icrosoft YaHei" charset="0"/>
            </a:endParaRP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0" fontAlgn="base" hangingPunct="0">
        <a:spcBef>
          <a:spcPct val="0"/>
        </a:spcBef>
        <a:spcAft>
          <a:spcPct val="0"/>
        </a:spcAft>
        <a:buClr>
          <a:srgbClr val="000000"/>
        </a:buClr>
        <a:buSzPct val="100000"/>
        <a:buFont typeface="Times New Roman" charset="0"/>
        <a:defRPr sz="4000" b="1">
          <a:solidFill>
            <a:schemeClr val="tx1"/>
          </a:solidFill>
          <a:latin typeface="+mj-lt"/>
          <a:ea typeface="ＭＳ Ｐゴシック" charset="0"/>
          <a:cs typeface="Microsoft YaHei" charset="0"/>
        </a:defRPr>
      </a:lvl1pPr>
      <a:lvl2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3600" b="1">
          <a:solidFill>
            <a:srgbClr val="FFEEA5"/>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b="1">
          <a:solidFill>
            <a:srgbClr val="FFCC00"/>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Char char="•"/>
        <a:defRPr sz="2800">
          <a:solidFill>
            <a:schemeClr val="tx1"/>
          </a:solidFill>
          <a:latin typeface="+mn-lt"/>
          <a:ea typeface="ＭＳ Ｐゴシック" charset="0"/>
          <a:cs typeface="Microsoft YaHei" charset="0"/>
        </a:defRPr>
      </a:lvl1pPr>
      <a:lvl2pPr marL="742950" indent="-285750" algn="l" defTabSz="457200"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icrosoft YaHei" charset="0"/>
        </a:defRPr>
      </a:lvl2pPr>
      <a:lvl3pPr marL="1143000" indent="-228600" algn="l" defTabSz="457200" rtl="0" eaLnBrk="0" fontAlgn="base" hangingPunct="0">
        <a:spcBef>
          <a:spcPts val="600"/>
        </a:spcBef>
        <a:spcAft>
          <a:spcPct val="0"/>
        </a:spcAft>
        <a:buClr>
          <a:srgbClr val="000000"/>
        </a:buClr>
        <a:buSzPct val="100000"/>
        <a:buChar char="•"/>
        <a:defRPr sz="2800">
          <a:solidFill>
            <a:schemeClr val="tx1"/>
          </a:solidFill>
          <a:latin typeface="+mn-lt"/>
          <a:ea typeface="+mn-ea"/>
          <a:cs typeface="Microsoft YaHei" charset="0"/>
        </a:defRPr>
      </a:lvl3pPr>
      <a:lvl4pPr marL="1600200" indent="-228600" algn="l" defTabSz="457200" rtl="0" eaLnBrk="0" fontAlgn="base" hangingPunct="0">
        <a:spcBef>
          <a:spcPts val="500"/>
        </a:spcBef>
        <a:spcAft>
          <a:spcPct val="0"/>
        </a:spcAft>
        <a:buClr>
          <a:srgbClr val="000000"/>
        </a:buClr>
        <a:buSzPct val="100000"/>
        <a:buFont typeface="Arial" charset="0"/>
        <a:buChar char="–"/>
        <a:defRPr sz="2800">
          <a:solidFill>
            <a:schemeClr val="tx1"/>
          </a:solidFill>
          <a:latin typeface="+mn-lt"/>
          <a:ea typeface="+mn-ea"/>
          <a:cs typeface="Microsoft YaHei" charset="0"/>
        </a:defRPr>
      </a:lvl4pPr>
      <a:lvl5pPr marL="2057400" indent="-228600" algn="l" defTabSz="457200" rtl="0" eaLnBrk="0" fontAlgn="base" hangingPunct="0">
        <a:spcBef>
          <a:spcPts val="500"/>
        </a:spcBef>
        <a:spcAft>
          <a:spcPct val="0"/>
        </a:spcAft>
        <a:buClr>
          <a:srgbClr val="000000"/>
        </a:buClr>
        <a:buSzPct val="100000"/>
        <a:buChar char="•"/>
        <a:defRPr sz="2800">
          <a:solidFill>
            <a:schemeClr val="tx1"/>
          </a:solidFill>
          <a:latin typeface="+mn-lt"/>
          <a:ea typeface="+mn-ea"/>
          <a:cs typeface="Microsoft YaHei" charset="0"/>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CC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3.jpeg"/><Relationship Id="rId4"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7.jpeg"/><Relationship Id="rId4" Type="http://schemas.openxmlformats.org/officeDocument/2006/relationships/notesSlide" Target="../notesSlides/notesSlide3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8.jpeg"/><Relationship Id="rId4" Type="http://schemas.openxmlformats.org/officeDocument/2006/relationships/notesSlide" Target="../notesSlides/notesSlide3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97640" name="Rectangle 8"/>
          <p:cNvSpPr>
            <a:spLocks noGrp="1" noChangeArrowheads="1"/>
          </p:cNvSpPr>
          <p:nvPr>
            <p:ph type="ctrTitle"/>
          </p:nvPr>
        </p:nvSpPr>
        <p:spPr/>
        <p:txBody>
          <a:bodyPr/>
          <a:lstStyle/>
          <a:p>
            <a:pPr>
              <a:defRPr/>
            </a:pPr>
            <a:r>
              <a:rPr lang="en-US" dirty="0"/>
              <a:t>CHAPTER 2</a:t>
            </a:r>
          </a:p>
        </p:txBody>
      </p:sp>
      <p:sp>
        <p:nvSpPr>
          <p:cNvPr id="197641" name="Rectangle 9"/>
          <p:cNvSpPr>
            <a:spLocks noGrp="1" noChangeArrowheads="1"/>
          </p:cNvSpPr>
          <p:nvPr>
            <p:ph type="subTitle" idx="1"/>
          </p:nvPr>
        </p:nvSpPr>
        <p:spPr/>
        <p:txBody>
          <a:bodyPr/>
          <a:lstStyle/>
          <a:p>
            <a:pPr>
              <a:defRPr/>
            </a:pPr>
            <a:r>
              <a:rPr lang="en-US" dirty="0"/>
              <a:t>Fire Fighter Health and Safety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29" name="Rectangle 13"/>
          <p:cNvSpPr>
            <a:spLocks noGrp="1" noChangeArrowheads="1"/>
          </p:cNvSpPr>
          <p:nvPr>
            <p:ph type="title"/>
          </p:nvPr>
        </p:nvSpPr>
        <p:spPr/>
        <p:txBody>
          <a:bodyPr/>
          <a:lstStyle/>
          <a:p>
            <a:pPr>
              <a:defRPr/>
            </a:pPr>
            <a:r>
              <a:rPr lang="en-US" dirty="0">
                <a:latin typeface="Arial" charset="0"/>
              </a:rPr>
              <a:t>Introduction</a:t>
            </a:r>
          </a:p>
        </p:txBody>
      </p:sp>
      <p:sp>
        <p:nvSpPr>
          <p:cNvPr id="214030" name="Rectangle 14"/>
          <p:cNvSpPr>
            <a:spLocks noGrp="1" noChangeArrowheads="1"/>
          </p:cNvSpPr>
          <p:nvPr>
            <p:ph type="body" idx="1"/>
          </p:nvPr>
        </p:nvSpPr>
        <p:spPr/>
        <p:txBody>
          <a:bodyPr/>
          <a:lstStyle/>
          <a:p>
            <a:pPr>
              <a:defRPr/>
            </a:pPr>
            <a:r>
              <a:rPr lang="en-US" dirty="0">
                <a:latin typeface="Arial" charset="0"/>
              </a:rPr>
              <a:t>Firefighting is inherently dangerous.</a:t>
            </a:r>
          </a:p>
          <a:p>
            <a:pPr>
              <a:defRPr/>
            </a:pPr>
            <a:r>
              <a:rPr lang="en-US" dirty="0">
                <a:latin typeface="Arial" charset="0"/>
              </a:rPr>
              <a:t>Departments must do what they can to reduce known hazards and dangers.</a:t>
            </a:r>
          </a:p>
          <a:p>
            <a:pPr>
              <a:defRPr/>
            </a:pPr>
            <a:r>
              <a:rPr lang="en-US" dirty="0">
                <a:latin typeface="Arial" charset="0"/>
              </a:rPr>
              <a:t>The final responsibility for personal safety falls to the individual fire fighter.</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70" name="Rectangle 6"/>
          <p:cNvSpPr>
            <a:spLocks noGrp="1" noChangeArrowheads="1"/>
          </p:cNvSpPr>
          <p:nvPr>
            <p:ph type="title"/>
          </p:nvPr>
        </p:nvSpPr>
        <p:spPr/>
        <p:txBody>
          <a:bodyPr/>
          <a:lstStyle/>
          <a:p>
            <a:pPr>
              <a:defRPr/>
            </a:pPr>
            <a:r>
              <a:rPr lang="en-US" dirty="0">
                <a:latin typeface="Arial" charset="0"/>
              </a:rPr>
              <a:t>Causes of Fire Fighter</a:t>
            </a:r>
            <a:br>
              <a:rPr lang="en-US" dirty="0">
                <a:latin typeface="Arial" charset="0"/>
              </a:rPr>
            </a:br>
            <a:r>
              <a:rPr lang="en-US" dirty="0">
                <a:latin typeface="Arial" charset="0"/>
              </a:rPr>
              <a:t>Deaths and Injuries</a:t>
            </a:r>
          </a:p>
        </p:txBody>
      </p:sp>
      <p:sp>
        <p:nvSpPr>
          <p:cNvPr id="216071" name="Rectangle 7"/>
          <p:cNvSpPr>
            <a:spLocks noGrp="1" noChangeArrowheads="1"/>
          </p:cNvSpPr>
          <p:nvPr>
            <p:ph type="body" idx="1"/>
          </p:nvPr>
        </p:nvSpPr>
        <p:spPr>
          <a:xfrm>
            <a:off x="457200" y="1676400"/>
            <a:ext cx="5257800" cy="4648200"/>
          </a:xfrm>
        </p:spPr>
        <p:txBody>
          <a:bodyPr/>
          <a:lstStyle/>
          <a:p>
            <a:r>
              <a:rPr lang="en-US" dirty="0"/>
              <a:t>In 2016, 69 fire fighters were killed in the line of duty.</a:t>
            </a:r>
          </a:p>
          <a:p>
            <a:r>
              <a:rPr lang="en-US" dirty="0"/>
              <a:t>Deaths occur:</a:t>
            </a:r>
          </a:p>
          <a:p>
            <a:pPr lvl="1"/>
            <a:r>
              <a:rPr lang="en-US" sz="2400" dirty="0"/>
              <a:t>During operations</a:t>
            </a:r>
          </a:p>
          <a:p>
            <a:pPr lvl="1"/>
            <a:r>
              <a:rPr lang="en-US" sz="2400" dirty="0"/>
              <a:t>At nonemergencies</a:t>
            </a:r>
          </a:p>
          <a:p>
            <a:pPr lvl="1"/>
            <a:r>
              <a:rPr lang="en-US" sz="2400" dirty="0"/>
              <a:t>In the station</a:t>
            </a:r>
          </a:p>
          <a:p>
            <a:pPr lvl="1"/>
            <a:r>
              <a:rPr lang="en-US" sz="2400" dirty="0"/>
              <a:t>During training</a:t>
            </a:r>
          </a:p>
          <a:p>
            <a:pPr lvl="1"/>
            <a:r>
              <a:rPr lang="en-US" sz="2400" dirty="0"/>
              <a:t>Responding to or </a:t>
            </a:r>
            <a:br>
              <a:rPr lang="en-US" sz="2400" dirty="0"/>
            </a:br>
            <a:r>
              <a:rPr lang="en-US" sz="2400" dirty="0"/>
              <a:t>returning from </a:t>
            </a:r>
            <a:br>
              <a:rPr lang="en-US" sz="2400" dirty="0"/>
            </a:br>
            <a:r>
              <a:rPr lang="en-US" sz="2400" dirty="0"/>
              <a:t>emergencies</a:t>
            </a:r>
          </a:p>
        </p:txBody>
      </p:sp>
      <p:pic>
        <p:nvPicPr>
          <p:cNvPr id="5" name="Picture 4" descr="The percentage of deaths of fire fighters while responding to or returning from an alarm is 25%. The percentage of deaths of fire fighters while operating at the fire ground is 22%. The percentage of deaths of fire fighters for other on-duty and non-emergency situations is 25%. The percentage of deaths of fire fighters while training is 14%. The percentage of deaths of fire fighters due to non-fire emergencies is 14%.   " title="A pie chart depicts the causes of deaths of fire fighters.">
            <a:extLst>
              <a:ext uri="{FF2B5EF4-FFF2-40B4-BE49-F238E27FC236}">
                <a16:creationId xmlns:a16="http://schemas.microsoft.com/office/drawing/2014/main" id="{775FA5CB-708C-CC40-A79C-1F2A24978E1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6800" y="2350876"/>
            <a:ext cx="3299248" cy="3299248"/>
          </a:xfrm>
          <a:prstGeom prst="rect">
            <a:avLst/>
          </a:prstGeom>
        </p:spPr>
      </p:pic>
      <p:sp>
        <p:nvSpPr>
          <p:cNvPr id="3" name="Rectangle 2"/>
          <p:cNvSpPr/>
          <p:nvPr/>
        </p:nvSpPr>
        <p:spPr>
          <a:xfrm>
            <a:off x="4419600" y="5815680"/>
            <a:ext cx="4475905" cy="215444"/>
          </a:xfrm>
          <a:prstGeom prst="rect">
            <a:avLst/>
          </a:prstGeom>
        </p:spPr>
        <p:txBody>
          <a:bodyPr wrap="none">
            <a:spAutoFit/>
          </a:bodyPr>
          <a:lstStyle/>
          <a:p>
            <a:r>
              <a:rPr lang="en-US" sz="800" i="1" dirty="0">
                <a:solidFill>
                  <a:schemeClr val="tx1"/>
                </a:solidFill>
                <a:latin typeface="FrutigerLTStd-LightCnIta"/>
              </a:rPr>
              <a:t>Source</a:t>
            </a:r>
            <a:r>
              <a:rPr lang="en-US" sz="800" dirty="0">
                <a:solidFill>
                  <a:schemeClr val="tx1"/>
                </a:solidFill>
                <a:latin typeface="FrutigerLTStd-LightCn"/>
              </a:rPr>
              <a:t>: National Fire Protection Association, Fire Fighter Fatalities in the United States, 2016.</a:t>
            </a:r>
            <a:endParaRPr lang="en-US" dirty="0">
              <a:solidFill>
                <a:schemeClr val="tx1"/>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8" name="Rectangle 6"/>
          <p:cNvSpPr>
            <a:spLocks noGrp="1" noChangeArrowheads="1"/>
          </p:cNvSpPr>
          <p:nvPr>
            <p:ph type="title"/>
          </p:nvPr>
        </p:nvSpPr>
        <p:spPr/>
        <p:txBody>
          <a:bodyPr/>
          <a:lstStyle/>
          <a:p>
            <a:pPr>
              <a:defRPr/>
            </a:pPr>
            <a:r>
              <a:rPr lang="en-US" dirty="0">
                <a:latin typeface="Arial" charset="0"/>
              </a:rPr>
              <a:t>Causes of Fire Fighter</a:t>
            </a:r>
            <a:br>
              <a:rPr lang="en-US" dirty="0">
                <a:latin typeface="Arial" charset="0"/>
              </a:rPr>
            </a:br>
            <a:r>
              <a:rPr lang="en-US" dirty="0">
                <a:latin typeface="Arial" charset="0"/>
              </a:rPr>
              <a:t>Deaths and Injuries</a:t>
            </a:r>
          </a:p>
        </p:txBody>
      </p:sp>
      <p:sp>
        <p:nvSpPr>
          <p:cNvPr id="218119" name="Rectangle 7"/>
          <p:cNvSpPr>
            <a:spLocks noGrp="1" noChangeArrowheads="1"/>
          </p:cNvSpPr>
          <p:nvPr>
            <p:ph sz="half" idx="1"/>
          </p:nvPr>
        </p:nvSpPr>
        <p:spPr/>
        <p:txBody>
          <a:bodyPr/>
          <a:lstStyle/>
          <a:p>
            <a:pPr>
              <a:defRPr/>
            </a:pPr>
            <a:r>
              <a:rPr lang="en-US" dirty="0"/>
              <a:t>Cardiac events and vehicle crashes are the leading causes of fire fighter deaths.</a:t>
            </a:r>
          </a:p>
          <a:p>
            <a:pPr>
              <a:defRPr/>
            </a:pPr>
            <a:r>
              <a:rPr lang="en-US" dirty="0"/>
              <a:t>According to the NFPA, 62,085 fire fighters were injured in the line of duty in 2016. </a:t>
            </a:r>
          </a:p>
        </p:txBody>
      </p:sp>
      <p:pic>
        <p:nvPicPr>
          <p:cNvPr id="3" name="Picture 2" descr="The percentage of injuries of fire fighters while responding to or returning from an alarm is 8%. The percentage of injuries of fire fighters while operating at the fire ground is 39%. The percentage of injuries of fire fighters for other on-duty activities is 18%. The percentage of injuries of fire fighters while training is 14%. The percentage of injuries of fire fighters due to non-fire emergencies is 21%.   " title="A pie chart depicts the causes of injuries of fire fighters.">
            <a:extLst>
              <a:ext uri="{FF2B5EF4-FFF2-40B4-BE49-F238E27FC236}">
                <a16:creationId xmlns:a16="http://schemas.microsoft.com/office/drawing/2014/main" id="{988D2826-4DFB-EB41-88F0-5F60EAFAD7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63297" y="1852670"/>
            <a:ext cx="3644900" cy="3985545"/>
          </a:xfrm>
          <a:prstGeom prst="rect">
            <a:avLst/>
          </a:prstGeom>
        </p:spPr>
      </p:pic>
      <p:sp>
        <p:nvSpPr>
          <p:cNvPr id="5" name="Rectangle 4"/>
          <p:cNvSpPr/>
          <p:nvPr/>
        </p:nvSpPr>
        <p:spPr>
          <a:xfrm>
            <a:off x="4494213" y="5938204"/>
            <a:ext cx="4395755" cy="215444"/>
          </a:xfrm>
          <a:prstGeom prst="rect">
            <a:avLst/>
          </a:prstGeom>
        </p:spPr>
        <p:txBody>
          <a:bodyPr wrap="none">
            <a:spAutoFit/>
          </a:bodyPr>
          <a:lstStyle/>
          <a:p>
            <a:r>
              <a:rPr lang="en-US" sz="800" i="1" dirty="0">
                <a:solidFill>
                  <a:schemeClr val="tx1"/>
                </a:solidFill>
                <a:latin typeface="FrutigerLTStd-LightCnIta"/>
              </a:rPr>
              <a:t>Source</a:t>
            </a:r>
            <a:r>
              <a:rPr lang="en-US" sz="800" dirty="0">
                <a:solidFill>
                  <a:schemeClr val="tx1"/>
                </a:solidFill>
                <a:latin typeface="FrutigerLTStd-LightCn"/>
              </a:rPr>
              <a:t>: National Fire Protection Association, Fire Fighter Injuries in the United States, 2016.</a:t>
            </a:r>
            <a:endParaRPr lang="en-US" dirty="0">
              <a:solidFill>
                <a:schemeClr val="tx1"/>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F4B8-9121-CD10-03C6-8D4653F1B52B}"/>
              </a:ext>
            </a:extLst>
          </p:cNvPr>
          <p:cNvSpPr>
            <a:spLocks noGrp="1"/>
          </p:cNvSpPr>
          <p:nvPr>
            <p:ph type="title"/>
          </p:nvPr>
        </p:nvSpPr>
        <p:spPr/>
        <p:txBody>
          <a:bodyPr/>
          <a:lstStyle/>
          <a:p>
            <a:r>
              <a:rPr lang="en-US" dirty="0" err="1"/>
              <a:t>FireFighter</a:t>
            </a:r>
            <a:r>
              <a:rPr lang="en-US" dirty="0"/>
              <a:t> Deaths 2021</a:t>
            </a:r>
          </a:p>
        </p:txBody>
      </p:sp>
      <p:sp>
        <p:nvSpPr>
          <p:cNvPr id="3" name="Content Placeholder 2">
            <a:extLst>
              <a:ext uri="{FF2B5EF4-FFF2-40B4-BE49-F238E27FC236}">
                <a16:creationId xmlns:a16="http://schemas.microsoft.com/office/drawing/2014/main" id="{E9AEA66F-8D33-2A39-0516-8DD84C7FB764}"/>
              </a:ext>
            </a:extLst>
          </p:cNvPr>
          <p:cNvSpPr>
            <a:spLocks noGrp="1"/>
          </p:cNvSpPr>
          <p:nvPr>
            <p:ph sz="half" idx="1"/>
          </p:nvPr>
        </p:nvSpPr>
        <p:spPr/>
        <p:txBody>
          <a:bodyPr/>
          <a:lstStyle/>
          <a:p>
            <a:r>
              <a:rPr lang="en-US" dirty="0"/>
              <a:t>Medical Emergencies still the prevalent killer.</a:t>
            </a:r>
          </a:p>
          <a:p>
            <a:r>
              <a:rPr lang="en-US" dirty="0"/>
              <a:t>Vehicle Crashes still kill just under 15%</a:t>
            </a:r>
          </a:p>
          <a:p>
            <a:r>
              <a:rPr lang="en-US" dirty="0"/>
              <a:t>Vehicle crashes include FF’s who were killed by lack of spotters.</a:t>
            </a:r>
          </a:p>
        </p:txBody>
      </p:sp>
      <p:graphicFrame>
        <p:nvGraphicFramePr>
          <p:cNvPr id="7" name="Content Placeholder 6">
            <a:extLst>
              <a:ext uri="{FF2B5EF4-FFF2-40B4-BE49-F238E27FC236}">
                <a16:creationId xmlns:a16="http://schemas.microsoft.com/office/drawing/2014/main" id="{137C316E-67D3-2E9D-1A4D-1011F5475485}"/>
              </a:ext>
            </a:extLst>
          </p:cNvPr>
          <p:cNvGraphicFramePr>
            <a:graphicFrameLocks noGrp="1"/>
          </p:cNvGraphicFramePr>
          <p:nvPr>
            <p:ph sz="half" idx="2"/>
            <p:extLst>
              <p:ext uri="{D42A27DB-BD31-4B8C-83A1-F6EECF244321}">
                <p14:modId xmlns:p14="http://schemas.microsoft.com/office/powerpoint/2010/main" val="3842980208"/>
              </p:ext>
            </p:extLst>
          </p:nvPr>
        </p:nvGraphicFramePr>
        <p:xfrm>
          <a:off x="4646613" y="1828800"/>
          <a:ext cx="4037012" cy="4294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23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78" name="Rectangle 18"/>
          <p:cNvSpPr>
            <a:spLocks noGrp="1" noChangeArrowheads="1"/>
          </p:cNvSpPr>
          <p:nvPr>
            <p:ph type="title"/>
          </p:nvPr>
        </p:nvSpPr>
        <p:spPr/>
        <p:txBody>
          <a:bodyPr/>
          <a:lstStyle/>
          <a:p>
            <a:pPr>
              <a:defRPr/>
            </a:pPr>
            <a:r>
              <a:rPr lang="en-US" dirty="0">
                <a:latin typeface="Arial" charset="0"/>
              </a:rPr>
              <a:t>Reducing Fire Fighter Deaths and Injuries</a:t>
            </a:r>
          </a:p>
        </p:txBody>
      </p:sp>
      <p:sp>
        <p:nvSpPr>
          <p:cNvPr id="220179" name="Rectangle 19"/>
          <p:cNvSpPr>
            <a:spLocks noGrp="1" noChangeArrowheads="1"/>
          </p:cNvSpPr>
          <p:nvPr>
            <p:ph type="body" idx="1"/>
          </p:nvPr>
        </p:nvSpPr>
        <p:spPr/>
        <p:txBody>
          <a:bodyPr/>
          <a:lstStyle/>
          <a:p>
            <a:r>
              <a:rPr lang="en-US" dirty="0"/>
              <a:t>National Fallen Firefighters Foundation was created in 1992 to remember fallen fire fighters.</a:t>
            </a:r>
          </a:p>
          <a:p>
            <a:pPr lvl="1"/>
            <a:r>
              <a:rPr lang="en-US" dirty="0"/>
              <a:t>Has expanded in recent years</a:t>
            </a:r>
          </a:p>
          <a:p>
            <a:r>
              <a:rPr lang="en-US" dirty="0"/>
              <a:t>Most injuries are preventable. </a:t>
            </a:r>
          </a:p>
          <a:p>
            <a:pPr lvl="1"/>
            <a:r>
              <a:rPr lang="en-US" dirty="0"/>
              <a:t>Near-Miss Reporting System </a:t>
            </a:r>
          </a:p>
          <a:p>
            <a:r>
              <a:rPr lang="en-US" dirty="0"/>
              <a:t>A successful safety program will address regulations, standards and procedures, personnel, training, and equipment.</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9" name="Rectangle 13"/>
          <p:cNvSpPr>
            <a:spLocks noGrp="1" noChangeArrowheads="1"/>
          </p:cNvSpPr>
          <p:nvPr>
            <p:ph type="title"/>
          </p:nvPr>
        </p:nvSpPr>
        <p:spPr/>
        <p:txBody>
          <a:bodyPr/>
          <a:lstStyle/>
          <a:p>
            <a:pPr>
              <a:defRPr/>
            </a:pPr>
            <a:r>
              <a:rPr lang="en-US" dirty="0">
                <a:latin typeface="Arial" charset="0"/>
              </a:rPr>
              <a:t>Regulations, Standards, and Procedures</a:t>
            </a:r>
          </a:p>
        </p:txBody>
      </p:sp>
      <p:sp>
        <p:nvSpPr>
          <p:cNvPr id="224270" name="Rectangle 14"/>
          <p:cNvSpPr>
            <a:spLocks noGrp="1" noChangeArrowheads="1"/>
          </p:cNvSpPr>
          <p:nvPr>
            <p:ph type="body" idx="1"/>
          </p:nvPr>
        </p:nvSpPr>
        <p:spPr/>
        <p:txBody>
          <a:bodyPr/>
          <a:lstStyle/>
          <a:p>
            <a:pPr marL="342900" lvl="3" indent="-342900">
              <a:spcBef>
                <a:spcPts val="800"/>
              </a:spcBef>
              <a:buFontTx/>
              <a:buChar char="•"/>
              <a:defRPr/>
            </a:pPr>
            <a:r>
              <a:rPr lang="en-US" dirty="0"/>
              <a:t>Standards are issued by nongovernmental entities and are generally consensus based.</a:t>
            </a:r>
          </a:p>
          <a:p>
            <a:pPr>
              <a:defRPr/>
            </a:pPr>
            <a:r>
              <a:rPr lang="en-US" dirty="0">
                <a:latin typeface="Arial" charset="0"/>
              </a:rPr>
              <a:t>Fire service safety is governed by:</a:t>
            </a:r>
          </a:p>
          <a:p>
            <a:pPr lvl="1">
              <a:defRPr/>
            </a:pPr>
            <a:r>
              <a:rPr lang="en-US" dirty="0">
                <a:latin typeface="Arial" charset="0"/>
                <a:ea typeface="Microsoft YaHei" charset="0"/>
              </a:rPr>
              <a:t>NFPA 1500 </a:t>
            </a:r>
          </a:p>
          <a:p>
            <a:pPr lvl="1">
              <a:defRPr/>
            </a:pPr>
            <a:r>
              <a:rPr lang="en-US" dirty="0">
                <a:latin typeface="Arial" charset="0"/>
                <a:ea typeface="Microsoft YaHei" charset="0"/>
              </a:rPr>
              <a:t>State and federal agencies programs, such as the OSHA</a:t>
            </a:r>
          </a:p>
          <a:p>
            <a:pPr marL="342900" lvl="4" indent="-342900">
              <a:spcBef>
                <a:spcPts val="800"/>
              </a:spcBef>
              <a:defRPr/>
            </a:pPr>
            <a:r>
              <a:rPr lang="en-US" dirty="0"/>
              <a:t>Regulations are issued and enforced by governmental bodies.</a:t>
            </a:r>
          </a:p>
          <a:p>
            <a:pPr>
              <a:defRPr/>
            </a:pPr>
            <a:r>
              <a:rPr lang="en-US" dirty="0">
                <a:latin typeface="Arial" charset="0"/>
              </a:rPr>
              <a:t>Every department should have SOP/SOGs.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65" name="Rectangle 13"/>
          <p:cNvSpPr>
            <a:spLocks noGrp="1" noChangeArrowheads="1"/>
          </p:cNvSpPr>
          <p:nvPr>
            <p:ph type="title"/>
          </p:nvPr>
        </p:nvSpPr>
        <p:spPr/>
        <p:txBody>
          <a:bodyPr/>
          <a:lstStyle/>
          <a:p>
            <a:pPr>
              <a:defRPr/>
            </a:pPr>
            <a:r>
              <a:rPr lang="en-US" dirty="0">
                <a:latin typeface="Arial" charset="0"/>
              </a:rPr>
              <a:t>Personnel</a:t>
            </a:r>
          </a:p>
        </p:txBody>
      </p:sp>
      <p:sp>
        <p:nvSpPr>
          <p:cNvPr id="228366" name="Rectangle 14"/>
          <p:cNvSpPr>
            <a:spLocks noGrp="1" noChangeArrowheads="1"/>
          </p:cNvSpPr>
          <p:nvPr>
            <p:ph type="body" idx="1"/>
          </p:nvPr>
        </p:nvSpPr>
        <p:spPr/>
        <p:txBody>
          <a:bodyPr/>
          <a:lstStyle/>
          <a:p>
            <a:r>
              <a:rPr lang="en-US" dirty="0"/>
              <a:t>A health and safety program is only as effective as the individuals who implement it.</a:t>
            </a:r>
          </a:p>
          <a:p>
            <a:r>
              <a:rPr lang="en-US" dirty="0"/>
              <a:t>Teamwork is essential to safe operations.</a:t>
            </a:r>
          </a:p>
          <a:p>
            <a:r>
              <a:rPr lang="en-US" dirty="0"/>
              <a:t>Freelancing, or acting independently of orders or SOPs, is extremely dangerous and has no place on the fire ground.</a:t>
            </a:r>
          </a:p>
          <a:p>
            <a:r>
              <a:rPr lang="en-US" dirty="0"/>
              <a:t>A fire fighter who freelances endangers not only himself or herself but everyone else at the scene who may need to rescue that fire fighter.</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61" name="Rectangle 13"/>
          <p:cNvSpPr>
            <a:spLocks noGrp="1" noChangeArrowheads="1"/>
          </p:cNvSpPr>
          <p:nvPr>
            <p:ph type="title"/>
          </p:nvPr>
        </p:nvSpPr>
        <p:spPr/>
        <p:txBody>
          <a:bodyPr/>
          <a:lstStyle/>
          <a:p>
            <a:pPr>
              <a:defRPr/>
            </a:pPr>
            <a:r>
              <a:rPr lang="en-US" dirty="0">
                <a:latin typeface="Arial" charset="0"/>
              </a:rPr>
              <a:t>Training</a:t>
            </a:r>
          </a:p>
        </p:txBody>
      </p:sp>
      <p:sp>
        <p:nvSpPr>
          <p:cNvPr id="232462" name="Rectangle 14"/>
          <p:cNvSpPr>
            <a:spLocks noGrp="1" noChangeArrowheads="1"/>
          </p:cNvSpPr>
          <p:nvPr>
            <p:ph type="body" idx="1"/>
          </p:nvPr>
        </p:nvSpPr>
        <p:spPr/>
        <p:txBody>
          <a:bodyPr/>
          <a:lstStyle/>
          <a:p>
            <a:pPr>
              <a:defRPr/>
            </a:pPr>
            <a:r>
              <a:rPr lang="en-US" dirty="0">
                <a:latin typeface="Arial" charset="0"/>
              </a:rPr>
              <a:t>Knowledge and skills from training are essential for safety.</a:t>
            </a:r>
          </a:p>
          <a:p>
            <a:pPr lvl="1"/>
            <a:r>
              <a:rPr lang="en-US" dirty="0"/>
              <a:t>Fire fighters must avoid sloppy practices or shortcuts.</a:t>
            </a:r>
          </a:p>
          <a:p>
            <a:pPr lvl="1"/>
            <a:r>
              <a:rPr lang="en-US" dirty="0"/>
              <a:t>They also must learn how to identify hazards and unsafe conditions.</a:t>
            </a:r>
          </a:p>
          <a:p>
            <a:pPr>
              <a:defRPr/>
            </a:pPr>
            <a:r>
              <a:rPr lang="en-US" dirty="0">
                <a:latin typeface="Arial" charset="0"/>
              </a:rPr>
              <a:t>Fire fighters must continually seek out additional courses and work to keep their skills current.</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509" name="Rectangle 13"/>
          <p:cNvSpPr>
            <a:spLocks noGrp="1" noChangeArrowheads="1"/>
          </p:cNvSpPr>
          <p:nvPr>
            <p:ph type="title"/>
          </p:nvPr>
        </p:nvSpPr>
        <p:spPr/>
        <p:txBody>
          <a:bodyPr/>
          <a:lstStyle/>
          <a:p>
            <a:pPr>
              <a:defRPr/>
            </a:pPr>
            <a:r>
              <a:rPr lang="en-US" dirty="0">
                <a:latin typeface="Arial" charset="0"/>
              </a:rPr>
              <a:t>Equipment</a:t>
            </a:r>
          </a:p>
        </p:txBody>
      </p:sp>
      <p:sp>
        <p:nvSpPr>
          <p:cNvPr id="234510" name="Rectangle 14"/>
          <p:cNvSpPr>
            <a:spLocks noGrp="1" noChangeArrowheads="1"/>
          </p:cNvSpPr>
          <p:nvPr>
            <p:ph type="body" idx="1"/>
          </p:nvPr>
        </p:nvSpPr>
        <p:spPr/>
        <p:txBody>
          <a:bodyPr/>
          <a:lstStyle/>
          <a:p>
            <a:pPr>
              <a:defRPr/>
            </a:pPr>
            <a:r>
              <a:rPr lang="en-US" dirty="0">
                <a:latin typeface="Arial" charset="0"/>
              </a:rPr>
              <a:t>Fire fighters must know how to use equipment properly and operate it safely.</a:t>
            </a:r>
          </a:p>
          <a:p>
            <a:pPr>
              <a:defRPr/>
            </a:pPr>
            <a:r>
              <a:rPr lang="en-US" dirty="0">
                <a:latin typeface="Arial" charset="0"/>
              </a:rPr>
              <a:t>Equipment must be properly maintained.</a:t>
            </a:r>
          </a:p>
          <a:p>
            <a:pPr>
              <a:defRPr/>
            </a:pPr>
            <a:r>
              <a:rPr lang="en-US" dirty="0">
                <a:latin typeface="Arial" charset="0"/>
              </a:rPr>
              <a:t>Follow manufacturers’ operating instructions and safety procedures.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Health and Well-Being</a:t>
            </a:r>
          </a:p>
        </p:txBody>
      </p:sp>
      <p:sp>
        <p:nvSpPr>
          <p:cNvPr id="3" name="Content Placeholder 2"/>
          <p:cNvSpPr>
            <a:spLocks noGrp="1"/>
          </p:cNvSpPr>
          <p:nvPr>
            <p:ph idx="1"/>
          </p:nvPr>
        </p:nvSpPr>
        <p:spPr/>
        <p:txBody>
          <a:bodyPr/>
          <a:lstStyle/>
          <a:p>
            <a:r>
              <a:rPr lang="en-US" dirty="0"/>
              <a:t>Each department member is responsible for personal health, conditioning, and nutrition.</a:t>
            </a:r>
          </a:p>
          <a:p>
            <a:r>
              <a:rPr lang="en-US" dirty="0"/>
              <a:t>Fire fighters must exercise regularly, eat a healthy diet, get an adequate amount of sleep, and take preventive measures to avoid illness. </a:t>
            </a:r>
          </a:p>
        </p:txBody>
      </p:sp>
    </p:spTree>
    <p:extLst>
      <p:ext uri="{BB962C8B-B14F-4D97-AF65-F5344CB8AC3E}">
        <p14:creationId xmlns:p14="http://schemas.microsoft.com/office/powerpoint/2010/main" val="121434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93" name="Rectangle 13"/>
          <p:cNvSpPr>
            <a:spLocks noGrp="1" noChangeArrowheads="1"/>
          </p:cNvSpPr>
          <p:nvPr>
            <p:ph type="title"/>
          </p:nvPr>
        </p:nvSpPr>
        <p:spPr/>
        <p:txBody>
          <a:bodyPr/>
          <a:lstStyle/>
          <a:p>
            <a:pPr>
              <a:defRPr/>
            </a:pPr>
            <a:r>
              <a:rPr lang="en-US" dirty="0">
                <a:latin typeface="Arial" charset="0"/>
              </a:rPr>
              <a:t>Knowledge Objectives</a:t>
            </a:r>
          </a:p>
        </p:txBody>
      </p:sp>
      <p:sp>
        <p:nvSpPr>
          <p:cNvPr id="199694" name="Rectangle 14"/>
          <p:cNvSpPr>
            <a:spLocks noGrp="1" noChangeArrowheads="1"/>
          </p:cNvSpPr>
          <p:nvPr>
            <p:ph idx="1"/>
          </p:nvPr>
        </p:nvSpPr>
        <p:spPr/>
        <p:txBody>
          <a:bodyPr/>
          <a:lstStyle/>
          <a:p>
            <a:pPr>
              <a:defRPr/>
            </a:pPr>
            <a:r>
              <a:rPr lang="en-US" dirty="0">
                <a:latin typeface="Arial" charset="0"/>
              </a:rPr>
              <a:t>List the major causes of death and injury in fire fighters.</a:t>
            </a:r>
          </a:p>
          <a:p>
            <a:pPr lvl="0"/>
            <a:r>
              <a:rPr lang="en-US" dirty="0"/>
              <a:t>Describe the 16 fire fighter life safety initiatives.</a:t>
            </a:r>
          </a:p>
          <a:p>
            <a:pPr lvl="0"/>
            <a:r>
              <a:rPr lang="en-US" dirty="0"/>
              <a:t>Describe some of the organizations that set the regulations, standards, and procedures intended to ensure a safe working environment for the fire service </a:t>
            </a:r>
          </a:p>
          <a:p>
            <a:pPr lvl="0"/>
            <a:r>
              <a:rPr lang="en-US" dirty="0"/>
              <a:t>Describe the connection between physical fitness and fire fighter safety. </a:t>
            </a:r>
            <a:endParaRPr lang="en-US" dirty="0">
              <a:latin typeface="Arial"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6" name="Rectangle 6"/>
          <p:cNvSpPr>
            <a:spLocks noGrp="1" noChangeArrowheads="1"/>
          </p:cNvSpPr>
          <p:nvPr>
            <p:ph type="title"/>
          </p:nvPr>
        </p:nvSpPr>
        <p:spPr/>
        <p:txBody>
          <a:bodyPr/>
          <a:lstStyle/>
          <a:p>
            <a:pPr>
              <a:defRPr/>
            </a:pPr>
            <a:r>
              <a:rPr lang="en-US" dirty="0">
                <a:latin typeface="Arial" charset="0"/>
              </a:rPr>
              <a:t>Physical Fitness</a:t>
            </a:r>
          </a:p>
        </p:txBody>
      </p:sp>
      <p:sp>
        <p:nvSpPr>
          <p:cNvPr id="240647" name="Rectangle 7"/>
          <p:cNvSpPr>
            <a:spLocks noGrp="1" noChangeArrowheads="1"/>
          </p:cNvSpPr>
          <p:nvPr>
            <p:ph type="body" idx="1"/>
          </p:nvPr>
        </p:nvSpPr>
        <p:spPr>
          <a:xfrm>
            <a:off x="457200" y="1676400"/>
            <a:ext cx="4114800" cy="4419600"/>
          </a:xfrm>
        </p:spPr>
        <p:txBody>
          <a:bodyPr/>
          <a:lstStyle/>
          <a:p>
            <a:r>
              <a:rPr lang="en-US" dirty="0"/>
              <a:t>All fire fighters should spend at least an hour each day in fitness training. </a:t>
            </a:r>
          </a:p>
          <a:p>
            <a:r>
              <a:rPr lang="en-US" dirty="0"/>
              <a:t>Must be a career-long activity</a:t>
            </a:r>
          </a:p>
        </p:txBody>
      </p:sp>
      <p:pic>
        <p:nvPicPr>
          <p:cNvPr id="2" name="Picture 1" descr="A photo of a fire fighter lifting weights."/>
          <p:cNvPicPr>
            <a:picLocks noChangeAspect="1"/>
          </p:cNvPicPr>
          <p:nvPr/>
        </p:nvPicPr>
        <p:blipFill>
          <a:blip r:embed="rId4"/>
          <a:stretch>
            <a:fillRect/>
          </a:stretch>
        </p:blipFill>
        <p:spPr>
          <a:xfrm>
            <a:off x="4461782" y="2428875"/>
            <a:ext cx="4229100" cy="2914650"/>
          </a:xfrm>
          <a:prstGeom prst="rect">
            <a:avLst/>
          </a:prstGeom>
        </p:spPr>
      </p:pic>
      <p:sp>
        <p:nvSpPr>
          <p:cNvPr id="6" name="Rectangle 5">
            <a:extLst>
              <a:ext uri="{FF2B5EF4-FFF2-40B4-BE49-F238E27FC236}">
                <a16:creationId xmlns:a16="http://schemas.microsoft.com/office/drawing/2014/main" id="{6791C382-DD7E-B14D-8BC3-C4217C640CA2}"/>
              </a:ext>
            </a:extLst>
          </p:cNvPr>
          <p:cNvSpPr/>
          <p:nvPr/>
        </p:nvSpPr>
        <p:spPr>
          <a:xfrm>
            <a:off x="5110832" y="5504318"/>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Ellman.</a:t>
            </a:r>
            <a:endParaRPr lang="en-US" dirty="0">
              <a:solidFill>
                <a:schemeClr val="tx1"/>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862A-64EE-BEC4-F067-B9A8AC19C954}"/>
              </a:ext>
            </a:extLst>
          </p:cNvPr>
          <p:cNvSpPr>
            <a:spLocks noGrp="1"/>
          </p:cNvSpPr>
          <p:nvPr>
            <p:ph type="title"/>
          </p:nvPr>
        </p:nvSpPr>
        <p:spPr/>
        <p:txBody>
          <a:bodyPr/>
          <a:lstStyle/>
          <a:p>
            <a:r>
              <a:rPr lang="en-US" dirty="0"/>
              <a:t>Physical Fitness</a:t>
            </a:r>
          </a:p>
        </p:txBody>
      </p:sp>
      <p:sp>
        <p:nvSpPr>
          <p:cNvPr id="3" name="Content Placeholder 2">
            <a:extLst>
              <a:ext uri="{FF2B5EF4-FFF2-40B4-BE49-F238E27FC236}">
                <a16:creationId xmlns:a16="http://schemas.microsoft.com/office/drawing/2014/main" id="{2128E8CD-DB2E-E53F-272C-E662B1BBE302}"/>
              </a:ext>
            </a:extLst>
          </p:cNvPr>
          <p:cNvSpPr>
            <a:spLocks noGrp="1"/>
          </p:cNvSpPr>
          <p:nvPr>
            <p:ph idx="1"/>
          </p:nvPr>
        </p:nvSpPr>
        <p:spPr/>
        <p:txBody>
          <a:bodyPr/>
          <a:lstStyle/>
          <a:p>
            <a:r>
              <a:rPr lang="en-US" dirty="0"/>
              <a:t>You must condition your heart and your muscles to maintain peak performance for as long as possible.</a:t>
            </a:r>
          </a:p>
          <a:p>
            <a:r>
              <a:rPr lang="en-US" dirty="0"/>
              <a:t>You must condition and strengthen your trunk muscles (Chest, core, back, legs) to be strong, as they will be your base for a long and healthy career.</a:t>
            </a:r>
          </a:p>
          <a:p>
            <a:r>
              <a:rPr lang="en-US" dirty="0"/>
              <a:t>Cardiovascular endurance is necessary to overall health. Running, HIIT, and circuit training will aid in the development of C/V endurance.</a:t>
            </a:r>
          </a:p>
        </p:txBody>
      </p:sp>
    </p:spTree>
    <p:extLst>
      <p:ext uri="{BB962C8B-B14F-4D97-AF65-F5344CB8AC3E}">
        <p14:creationId xmlns:p14="http://schemas.microsoft.com/office/powerpoint/2010/main" val="199885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t>
            </a:r>
          </a:p>
        </p:txBody>
      </p:sp>
      <p:sp>
        <p:nvSpPr>
          <p:cNvPr id="3" name="Content Placeholder 2"/>
          <p:cNvSpPr>
            <a:spLocks noGrp="1"/>
          </p:cNvSpPr>
          <p:nvPr>
            <p:ph idx="1"/>
          </p:nvPr>
        </p:nvSpPr>
        <p:spPr/>
        <p:txBody>
          <a:bodyPr/>
          <a:lstStyle/>
          <a:p>
            <a:r>
              <a:rPr lang="en-US" dirty="0"/>
              <a:t>Healthy foods include</a:t>
            </a:r>
          </a:p>
          <a:p>
            <a:pPr lvl="1"/>
            <a:r>
              <a:rPr lang="en-US" dirty="0"/>
              <a:t>Fruits</a:t>
            </a:r>
          </a:p>
          <a:p>
            <a:pPr lvl="1"/>
            <a:r>
              <a:rPr lang="en-US" dirty="0"/>
              <a:t>Vegetables</a:t>
            </a:r>
          </a:p>
          <a:p>
            <a:pPr lvl="1"/>
            <a:r>
              <a:rPr lang="en-US" dirty="0"/>
              <a:t>Healthy fats</a:t>
            </a:r>
          </a:p>
          <a:p>
            <a:pPr lvl="1"/>
            <a:r>
              <a:rPr lang="en-US" dirty="0"/>
              <a:t>Whole grains</a:t>
            </a:r>
          </a:p>
          <a:p>
            <a:pPr lvl="1"/>
            <a:r>
              <a:rPr lang="en-US" dirty="0"/>
              <a:t>Lean protein</a:t>
            </a:r>
          </a:p>
          <a:p>
            <a:r>
              <a:rPr lang="en-US" dirty="0"/>
              <a:t>Pay attention to portion sizes.</a:t>
            </a:r>
          </a:p>
        </p:txBody>
      </p:sp>
    </p:spTree>
    <p:extLst>
      <p:ext uri="{BB962C8B-B14F-4D97-AF65-F5344CB8AC3E}">
        <p14:creationId xmlns:p14="http://schemas.microsoft.com/office/powerpoint/2010/main" val="414344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336E-48C7-D8D7-9C71-9E749D18662A}"/>
              </a:ext>
            </a:extLst>
          </p:cNvPr>
          <p:cNvSpPr>
            <a:spLocks noGrp="1"/>
          </p:cNvSpPr>
          <p:nvPr>
            <p:ph type="title"/>
          </p:nvPr>
        </p:nvSpPr>
        <p:spPr/>
        <p:txBody>
          <a:bodyPr/>
          <a:lstStyle/>
          <a:p>
            <a:r>
              <a:rPr lang="en-US" dirty="0"/>
              <a:t>Nutrition Continued</a:t>
            </a:r>
          </a:p>
        </p:txBody>
      </p:sp>
      <p:sp>
        <p:nvSpPr>
          <p:cNvPr id="3" name="Content Placeholder 2">
            <a:extLst>
              <a:ext uri="{FF2B5EF4-FFF2-40B4-BE49-F238E27FC236}">
                <a16:creationId xmlns:a16="http://schemas.microsoft.com/office/drawing/2014/main" id="{01F0F600-0049-8A16-4CF4-C2E81F6257AE}"/>
              </a:ext>
            </a:extLst>
          </p:cNvPr>
          <p:cNvSpPr>
            <a:spLocks noGrp="1"/>
          </p:cNvSpPr>
          <p:nvPr>
            <p:ph idx="1"/>
          </p:nvPr>
        </p:nvSpPr>
        <p:spPr/>
        <p:txBody>
          <a:bodyPr/>
          <a:lstStyle/>
          <a:p>
            <a:r>
              <a:rPr lang="en-US" dirty="0"/>
              <a:t>You should understand that your nutrition is not only a direct correlation to your overall health, but your fireground performance.</a:t>
            </a:r>
          </a:p>
          <a:p>
            <a:r>
              <a:rPr lang="en-US" dirty="0"/>
              <a:t>Fad diets have no place in the fire service (keto, paleo, Adkins, etc.) as they deprive you of necessary nutrients that you need to function when your body is in a high-demand state.</a:t>
            </a:r>
          </a:p>
          <a:p>
            <a:r>
              <a:rPr lang="en-US" dirty="0"/>
              <a:t>Feel good foods are okay, feel good foods all the time are not okay. </a:t>
            </a:r>
          </a:p>
        </p:txBody>
      </p:sp>
    </p:spTree>
    <p:extLst>
      <p:ext uri="{BB962C8B-B14F-4D97-AF65-F5344CB8AC3E}">
        <p14:creationId xmlns:p14="http://schemas.microsoft.com/office/powerpoint/2010/main" val="327134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954B-49AB-EBED-3E4F-7EFC17A20874}"/>
              </a:ext>
            </a:extLst>
          </p:cNvPr>
          <p:cNvSpPr>
            <a:spLocks noGrp="1"/>
          </p:cNvSpPr>
          <p:nvPr>
            <p:ph type="title"/>
          </p:nvPr>
        </p:nvSpPr>
        <p:spPr/>
        <p:txBody>
          <a:bodyPr/>
          <a:lstStyle/>
          <a:p>
            <a:r>
              <a:rPr lang="en-US" dirty="0"/>
              <a:t>Understanding Nutrition</a:t>
            </a:r>
          </a:p>
        </p:txBody>
      </p:sp>
      <p:sp>
        <p:nvSpPr>
          <p:cNvPr id="3" name="Content Placeholder 2">
            <a:extLst>
              <a:ext uri="{FF2B5EF4-FFF2-40B4-BE49-F238E27FC236}">
                <a16:creationId xmlns:a16="http://schemas.microsoft.com/office/drawing/2014/main" id="{065F1EBB-D639-D453-3877-58A5D25C829C}"/>
              </a:ext>
            </a:extLst>
          </p:cNvPr>
          <p:cNvSpPr>
            <a:spLocks noGrp="1"/>
          </p:cNvSpPr>
          <p:nvPr>
            <p:ph idx="1"/>
          </p:nvPr>
        </p:nvSpPr>
        <p:spPr/>
        <p:txBody>
          <a:bodyPr/>
          <a:lstStyle/>
          <a:p>
            <a:r>
              <a:rPr lang="en-US" dirty="0"/>
              <a:t>Your body requires a baseline caloric intake to MAINTAIN your body’s baseline.</a:t>
            </a:r>
          </a:p>
          <a:p>
            <a:r>
              <a:rPr lang="en-US" dirty="0"/>
              <a:t>Consult your physician to determine this caloric balance.</a:t>
            </a:r>
          </a:p>
          <a:p>
            <a:r>
              <a:rPr lang="en-US" dirty="0"/>
              <a:t>If you consume LESS calories than your baseline, you will lose weight. (Higher deficit, faster loss).</a:t>
            </a:r>
          </a:p>
          <a:p>
            <a:r>
              <a:rPr lang="en-US" dirty="0"/>
              <a:t>If you consume MORE calories than your baseline, you will gain weight (Higher excess, faster gain).</a:t>
            </a:r>
          </a:p>
        </p:txBody>
      </p:sp>
    </p:spTree>
    <p:extLst>
      <p:ext uri="{BB962C8B-B14F-4D97-AF65-F5344CB8AC3E}">
        <p14:creationId xmlns:p14="http://schemas.microsoft.com/office/powerpoint/2010/main" val="2763168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7CB8-E8B2-BD7A-A09C-D5E190C430A0}"/>
              </a:ext>
            </a:extLst>
          </p:cNvPr>
          <p:cNvSpPr>
            <a:spLocks noGrp="1"/>
          </p:cNvSpPr>
          <p:nvPr>
            <p:ph type="title"/>
          </p:nvPr>
        </p:nvSpPr>
        <p:spPr/>
        <p:txBody>
          <a:bodyPr/>
          <a:lstStyle/>
          <a:p>
            <a:r>
              <a:rPr lang="en-US" dirty="0"/>
              <a:t>Calories</a:t>
            </a:r>
          </a:p>
        </p:txBody>
      </p:sp>
      <p:sp>
        <p:nvSpPr>
          <p:cNvPr id="3" name="Content Placeholder 2">
            <a:extLst>
              <a:ext uri="{FF2B5EF4-FFF2-40B4-BE49-F238E27FC236}">
                <a16:creationId xmlns:a16="http://schemas.microsoft.com/office/drawing/2014/main" id="{F5CCFEA2-B613-A93B-A69B-E615BC28D0D4}"/>
              </a:ext>
            </a:extLst>
          </p:cNvPr>
          <p:cNvSpPr>
            <a:spLocks noGrp="1"/>
          </p:cNvSpPr>
          <p:nvPr>
            <p:ph idx="1"/>
          </p:nvPr>
        </p:nvSpPr>
        <p:spPr/>
        <p:txBody>
          <a:bodyPr/>
          <a:lstStyle/>
          <a:p>
            <a:r>
              <a:rPr lang="en-US" dirty="0"/>
              <a:t>When you are exercising strenuously, working hard, moving in any way, you are going to burn calories.</a:t>
            </a:r>
          </a:p>
          <a:p>
            <a:r>
              <a:rPr lang="en-US" dirty="0"/>
              <a:t>When you are in the fire academy, you will be subjecting your body to short durations of high physical demand for glucose and stored energy to keep your muscles energized and your system able to rapidly recover.</a:t>
            </a:r>
          </a:p>
          <a:p>
            <a:r>
              <a:rPr lang="en-US" dirty="0"/>
              <a:t>Understand that you will need to have sufficient caloric intake to maintain homeostasis in your body during strenuous physical exercise.</a:t>
            </a:r>
          </a:p>
          <a:p>
            <a:pPr marL="0" indent="0">
              <a:buNone/>
            </a:pPr>
            <a:endParaRPr lang="en-US" dirty="0"/>
          </a:p>
        </p:txBody>
      </p:sp>
    </p:spTree>
    <p:extLst>
      <p:ext uri="{BB962C8B-B14F-4D97-AF65-F5344CB8AC3E}">
        <p14:creationId xmlns:p14="http://schemas.microsoft.com/office/powerpoint/2010/main" val="180364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4F33-91DA-3F92-33EF-D9982B22CD72}"/>
              </a:ext>
            </a:extLst>
          </p:cNvPr>
          <p:cNvSpPr>
            <a:spLocks noGrp="1"/>
          </p:cNvSpPr>
          <p:nvPr>
            <p:ph type="title"/>
          </p:nvPr>
        </p:nvSpPr>
        <p:spPr/>
        <p:txBody>
          <a:bodyPr/>
          <a:lstStyle/>
          <a:p>
            <a:r>
              <a:rPr lang="en-US" dirty="0"/>
              <a:t>Proteins, Fats, Carbs</a:t>
            </a:r>
          </a:p>
        </p:txBody>
      </p:sp>
      <p:sp>
        <p:nvSpPr>
          <p:cNvPr id="3" name="Content Placeholder 2">
            <a:extLst>
              <a:ext uri="{FF2B5EF4-FFF2-40B4-BE49-F238E27FC236}">
                <a16:creationId xmlns:a16="http://schemas.microsoft.com/office/drawing/2014/main" id="{1266FEE7-A3C7-ED45-4AFA-D94C421364C7}"/>
              </a:ext>
            </a:extLst>
          </p:cNvPr>
          <p:cNvSpPr>
            <a:spLocks noGrp="1"/>
          </p:cNvSpPr>
          <p:nvPr>
            <p:ph idx="1"/>
          </p:nvPr>
        </p:nvSpPr>
        <p:spPr/>
        <p:txBody>
          <a:bodyPr/>
          <a:lstStyle/>
          <a:p>
            <a:r>
              <a:rPr lang="en-US" dirty="0"/>
              <a:t>Carbohydrates are the primary, rapid uptake, rapid expenditure source of energy for your body.</a:t>
            </a:r>
          </a:p>
          <a:p>
            <a:r>
              <a:rPr lang="en-US" dirty="0"/>
              <a:t>Fats are long term energy stores that insulate your body and provide energy after carbohydrates have been expended.</a:t>
            </a:r>
          </a:p>
          <a:p>
            <a:r>
              <a:rPr lang="en-US" dirty="0"/>
              <a:t>Protein carries the same amount of energy as carbohydrates, but have additional compounds of amino acids and nitrogen, necessary to muscle fueling and recovery.</a:t>
            </a:r>
          </a:p>
        </p:txBody>
      </p:sp>
    </p:spTree>
    <p:extLst>
      <p:ext uri="{BB962C8B-B14F-4D97-AF65-F5344CB8AC3E}">
        <p14:creationId xmlns:p14="http://schemas.microsoft.com/office/powerpoint/2010/main" val="238063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D6AC-4E18-49AF-0C9F-1146DF341FE9}"/>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4E86A21B-A133-07B1-3ADD-97B64E61B979}"/>
              </a:ext>
            </a:extLst>
          </p:cNvPr>
          <p:cNvSpPr>
            <a:spLocks noGrp="1"/>
          </p:cNvSpPr>
          <p:nvPr>
            <p:ph idx="1"/>
          </p:nvPr>
        </p:nvSpPr>
        <p:spPr/>
        <p:txBody>
          <a:bodyPr/>
          <a:lstStyle/>
          <a:p>
            <a:r>
              <a:rPr lang="en-US" dirty="0"/>
              <a:t>Simple Carbs</a:t>
            </a:r>
          </a:p>
          <a:p>
            <a:pPr lvl="1"/>
            <a:r>
              <a:rPr lang="en-US" dirty="0"/>
              <a:t>Honey, sugar, molasses. (Faster breakdown and uptake, rapidly converts to fat when unused)</a:t>
            </a:r>
          </a:p>
          <a:p>
            <a:r>
              <a:rPr lang="en-US" dirty="0"/>
              <a:t>Complex Carbs</a:t>
            </a:r>
          </a:p>
          <a:p>
            <a:pPr lvl="1"/>
            <a:r>
              <a:rPr lang="en-US" dirty="0"/>
              <a:t>Grains, Pasta, Seeds.</a:t>
            </a:r>
          </a:p>
          <a:p>
            <a:r>
              <a:rPr lang="en-US" dirty="0"/>
              <a:t>Carbs have starches (digestible energy) and fiber (non-digestible)</a:t>
            </a:r>
          </a:p>
        </p:txBody>
      </p:sp>
    </p:spTree>
    <p:extLst>
      <p:ext uri="{BB962C8B-B14F-4D97-AF65-F5344CB8AC3E}">
        <p14:creationId xmlns:p14="http://schemas.microsoft.com/office/powerpoint/2010/main" val="3235242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E511-0AEC-9ACC-94D7-2D1E5417C14B}"/>
              </a:ext>
            </a:extLst>
          </p:cNvPr>
          <p:cNvSpPr>
            <a:spLocks noGrp="1"/>
          </p:cNvSpPr>
          <p:nvPr>
            <p:ph type="title"/>
          </p:nvPr>
        </p:nvSpPr>
        <p:spPr/>
        <p:txBody>
          <a:bodyPr/>
          <a:lstStyle/>
          <a:p>
            <a:r>
              <a:rPr lang="en-US" dirty="0"/>
              <a:t>Fats</a:t>
            </a:r>
          </a:p>
        </p:txBody>
      </p:sp>
      <p:sp>
        <p:nvSpPr>
          <p:cNvPr id="3" name="Content Placeholder 2">
            <a:extLst>
              <a:ext uri="{FF2B5EF4-FFF2-40B4-BE49-F238E27FC236}">
                <a16:creationId xmlns:a16="http://schemas.microsoft.com/office/drawing/2014/main" id="{FBB96DFF-0C96-3110-034F-5D13053895AF}"/>
              </a:ext>
            </a:extLst>
          </p:cNvPr>
          <p:cNvSpPr>
            <a:spLocks noGrp="1"/>
          </p:cNvSpPr>
          <p:nvPr>
            <p:ph idx="1"/>
          </p:nvPr>
        </p:nvSpPr>
        <p:spPr/>
        <p:txBody>
          <a:bodyPr/>
          <a:lstStyle/>
          <a:p>
            <a:r>
              <a:rPr lang="en-US" dirty="0"/>
              <a:t>Saturated fats are found in red meats, lard, and butter.</a:t>
            </a:r>
          </a:p>
          <a:p>
            <a:r>
              <a:rPr lang="en-US" dirty="0"/>
              <a:t>Monounsaturated fats are found in most processed oils.</a:t>
            </a:r>
          </a:p>
          <a:p>
            <a:r>
              <a:rPr lang="en-US" dirty="0"/>
              <a:t>Polyunsaturated fats are found in fish, corn, wheat, seeds, and nuts.</a:t>
            </a:r>
          </a:p>
          <a:p>
            <a:r>
              <a:rPr lang="en-US" dirty="0"/>
              <a:t>Most dieticians recommend no more than 30% of your caloric intake sourced from fats (excess leads to heart disease, C/V issues, atherosclerosis, etc.)</a:t>
            </a:r>
          </a:p>
        </p:txBody>
      </p:sp>
    </p:spTree>
    <p:extLst>
      <p:ext uri="{BB962C8B-B14F-4D97-AF65-F5344CB8AC3E}">
        <p14:creationId xmlns:p14="http://schemas.microsoft.com/office/powerpoint/2010/main" val="55386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634-99C7-7DE7-F32F-02ADCBA8D4D1}"/>
              </a:ext>
            </a:extLst>
          </p:cNvPr>
          <p:cNvSpPr>
            <a:spLocks noGrp="1"/>
          </p:cNvSpPr>
          <p:nvPr>
            <p:ph type="title"/>
          </p:nvPr>
        </p:nvSpPr>
        <p:spPr/>
        <p:txBody>
          <a:bodyPr/>
          <a:lstStyle/>
          <a:p>
            <a:r>
              <a:rPr lang="en-US" dirty="0"/>
              <a:t>Protein</a:t>
            </a:r>
          </a:p>
        </p:txBody>
      </p:sp>
      <p:sp>
        <p:nvSpPr>
          <p:cNvPr id="3" name="Content Placeholder 2">
            <a:extLst>
              <a:ext uri="{FF2B5EF4-FFF2-40B4-BE49-F238E27FC236}">
                <a16:creationId xmlns:a16="http://schemas.microsoft.com/office/drawing/2014/main" id="{D9886567-0ADC-12DB-9DCC-0E6423C7FB58}"/>
              </a:ext>
            </a:extLst>
          </p:cNvPr>
          <p:cNvSpPr>
            <a:spLocks noGrp="1"/>
          </p:cNvSpPr>
          <p:nvPr>
            <p:ph idx="1"/>
          </p:nvPr>
        </p:nvSpPr>
        <p:spPr/>
        <p:txBody>
          <a:bodyPr/>
          <a:lstStyle/>
          <a:p>
            <a:r>
              <a:rPr lang="en-US" dirty="0"/>
              <a:t>Most dieticians recommend an intake of .6-.8 grams of protein intake per pound of body weight when strength training or endurance training (such as firefighting, or fire academy training).</a:t>
            </a:r>
          </a:p>
          <a:p>
            <a:r>
              <a:rPr lang="en-US" dirty="0"/>
              <a:t>Proteins are sourced from a variety of foods such as meats and beans.</a:t>
            </a:r>
          </a:p>
          <a:p>
            <a:r>
              <a:rPr lang="en-US" dirty="0"/>
              <a:t>Too much protein places undue stress on the renal system and liver when trying to process it.</a:t>
            </a:r>
          </a:p>
        </p:txBody>
      </p:sp>
    </p:spTree>
    <p:extLst>
      <p:ext uri="{BB962C8B-B14F-4D97-AF65-F5344CB8AC3E}">
        <p14:creationId xmlns:p14="http://schemas.microsoft.com/office/powerpoint/2010/main" val="359087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41" name="Rectangle 13"/>
          <p:cNvSpPr>
            <a:spLocks noGrp="1" noChangeArrowheads="1"/>
          </p:cNvSpPr>
          <p:nvPr>
            <p:ph type="title"/>
          </p:nvPr>
        </p:nvSpPr>
        <p:spPr/>
        <p:txBody>
          <a:bodyPr/>
          <a:lstStyle/>
          <a:p>
            <a:pPr>
              <a:defRPr/>
            </a:pPr>
            <a:r>
              <a:rPr lang="en-US" dirty="0">
                <a:latin typeface="Arial" charset="0"/>
              </a:rPr>
              <a:t>Knowledge Objectives</a:t>
            </a:r>
          </a:p>
        </p:txBody>
      </p:sp>
      <p:sp>
        <p:nvSpPr>
          <p:cNvPr id="201742" name="Rectangle 14"/>
          <p:cNvSpPr>
            <a:spLocks noGrp="1" noChangeArrowheads="1"/>
          </p:cNvSpPr>
          <p:nvPr>
            <p:ph type="body" idx="1"/>
          </p:nvPr>
        </p:nvSpPr>
        <p:spPr/>
        <p:txBody>
          <a:bodyPr/>
          <a:lstStyle/>
          <a:p>
            <a:pPr lvl="0"/>
            <a:r>
              <a:rPr lang="en-US" dirty="0"/>
              <a:t>Describe the components of a well-rounded physical fitness program. </a:t>
            </a:r>
          </a:p>
          <a:p>
            <a:pPr lvl="0"/>
            <a:r>
              <a:rPr lang="en-US" dirty="0"/>
              <a:t>Explain the practices fire fighters should take to promote optimal physical and mental health. </a:t>
            </a:r>
          </a:p>
          <a:p>
            <a:pPr lvl="0"/>
            <a:r>
              <a:rPr lang="en-US" dirty="0"/>
              <a:t>Explain the role of a critical incident stress debriefing in preserving the mental well-being of fire fighters.</a:t>
            </a:r>
          </a:p>
          <a:p>
            <a:pPr lvl="0"/>
            <a:r>
              <a:rPr lang="en-US" dirty="0"/>
              <a:t>List signs and symptoms of behavioral and emotional distress. </a:t>
            </a:r>
            <a:endParaRPr lang="en-US" dirty="0">
              <a:latin typeface="Arial"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Hydration</a:t>
            </a:r>
          </a:p>
        </p:txBody>
      </p:sp>
      <p:sp>
        <p:nvSpPr>
          <p:cNvPr id="4" name="Content Placeholder 3"/>
          <p:cNvSpPr>
            <a:spLocks noGrp="1"/>
          </p:cNvSpPr>
          <p:nvPr>
            <p:ph sz="half" idx="1"/>
          </p:nvPr>
        </p:nvSpPr>
        <p:spPr>
          <a:xfrm>
            <a:off x="457200" y="1828800"/>
            <a:ext cx="8001000" cy="3581400"/>
          </a:xfrm>
        </p:spPr>
        <p:txBody>
          <a:bodyPr/>
          <a:lstStyle/>
          <a:p>
            <a:r>
              <a:rPr lang="en-US" dirty="0"/>
              <a:t>Consume 8-10 oz of water for every 5-10 min of physical exertion—up to a gallon of water each day.</a:t>
            </a:r>
          </a:p>
          <a:p>
            <a:r>
              <a:rPr lang="en-US" dirty="0"/>
              <a:t>Proper hydration enables muscles to work longer and reduces the risk of illness and injury.</a:t>
            </a:r>
          </a:p>
        </p:txBody>
      </p:sp>
    </p:spTree>
    <p:extLst>
      <p:ext uri="{BB962C8B-B14F-4D97-AF65-F5344CB8AC3E}">
        <p14:creationId xmlns:p14="http://schemas.microsoft.com/office/powerpoint/2010/main" val="16564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778A-FF73-A062-EB43-88DA2FF7CAF4}"/>
              </a:ext>
            </a:extLst>
          </p:cNvPr>
          <p:cNvSpPr>
            <a:spLocks noGrp="1"/>
          </p:cNvSpPr>
          <p:nvPr>
            <p:ph type="title"/>
          </p:nvPr>
        </p:nvSpPr>
        <p:spPr/>
        <p:txBody>
          <a:bodyPr/>
          <a:lstStyle/>
          <a:p>
            <a:r>
              <a:rPr lang="en-US" dirty="0"/>
              <a:t>Hydration</a:t>
            </a:r>
          </a:p>
        </p:txBody>
      </p:sp>
      <p:sp>
        <p:nvSpPr>
          <p:cNvPr id="3" name="Content Placeholder 2">
            <a:extLst>
              <a:ext uri="{FF2B5EF4-FFF2-40B4-BE49-F238E27FC236}">
                <a16:creationId xmlns:a16="http://schemas.microsoft.com/office/drawing/2014/main" id="{666731AE-E275-A716-B3EE-57911CBD8DE5}"/>
              </a:ext>
            </a:extLst>
          </p:cNvPr>
          <p:cNvSpPr>
            <a:spLocks noGrp="1"/>
          </p:cNvSpPr>
          <p:nvPr>
            <p:ph sz="half" idx="1"/>
          </p:nvPr>
        </p:nvSpPr>
        <p:spPr/>
        <p:txBody>
          <a:bodyPr/>
          <a:lstStyle/>
          <a:p>
            <a:r>
              <a:rPr lang="en-US" dirty="0"/>
              <a:t>Studies have shown that in the first 18 minutes of strenuous firefighting (First-arriving company evolutions) you lose 25% of your blood plasma.</a:t>
            </a:r>
          </a:p>
        </p:txBody>
      </p:sp>
      <p:sp>
        <p:nvSpPr>
          <p:cNvPr id="4" name="Content Placeholder 3">
            <a:extLst>
              <a:ext uri="{FF2B5EF4-FFF2-40B4-BE49-F238E27FC236}">
                <a16:creationId xmlns:a16="http://schemas.microsoft.com/office/drawing/2014/main" id="{97BD8911-4C86-0E2D-52D4-62DAB0F00E5A}"/>
              </a:ext>
            </a:extLst>
          </p:cNvPr>
          <p:cNvSpPr>
            <a:spLocks noGrp="1"/>
          </p:cNvSpPr>
          <p:nvPr>
            <p:ph sz="half" idx="2"/>
          </p:nvPr>
        </p:nvSpPr>
        <p:spPr/>
        <p:txBody>
          <a:bodyPr/>
          <a:lstStyle/>
          <a:p>
            <a:r>
              <a:rPr lang="en-US" dirty="0"/>
              <a:t>Blood plasma is responsible for keeping your blood thin, keeping cells separated, and preventing plaque buildup.</a:t>
            </a:r>
          </a:p>
        </p:txBody>
      </p:sp>
    </p:spTree>
    <p:extLst>
      <p:ext uri="{BB962C8B-B14F-4D97-AF65-F5344CB8AC3E}">
        <p14:creationId xmlns:p14="http://schemas.microsoft.com/office/powerpoint/2010/main" val="938395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10BF-9A52-3F89-1C68-5AD8A9FAC7DF}"/>
              </a:ext>
            </a:extLst>
          </p:cNvPr>
          <p:cNvSpPr>
            <a:spLocks noGrp="1"/>
          </p:cNvSpPr>
          <p:nvPr>
            <p:ph type="title"/>
          </p:nvPr>
        </p:nvSpPr>
        <p:spPr/>
        <p:txBody>
          <a:bodyPr/>
          <a:lstStyle/>
          <a:p>
            <a:r>
              <a:rPr lang="en-US" dirty="0"/>
              <a:t>Hydration</a:t>
            </a:r>
          </a:p>
        </p:txBody>
      </p:sp>
      <p:sp>
        <p:nvSpPr>
          <p:cNvPr id="3" name="Content Placeholder 2">
            <a:extLst>
              <a:ext uri="{FF2B5EF4-FFF2-40B4-BE49-F238E27FC236}">
                <a16:creationId xmlns:a16="http://schemas.microsoft.com/office/drawing/2014/main" id="{F06CF15F-2926-4B56-C793-A82CDDE65FAC}"/>
              </a:ext>
            </a:extLst>
          </p:cNvPr>
          <p:cNvSpPr>
            <a:spLocks noGrp="1"/>
          </p:cNvSpPr>
          <p:nvPr>
            <p:ph idx="1"/>
          </p:nvPr>
        </p:nvSpPr>
        <p:spPr/>
        <p:txBody>
          <a:bodyPr/>
          <a:lstStyle/>
          <a:p>
            <a:r>
              <a:rPr lang="en-US" dirty="0"/>
              <a:t>There is no good way to quantify true hydration loss in firefighting.</a:t>
            </a:r>
          </a:p>
          <a:p>
            <a:r>
              <a:rPr lang="en-US" dirty="0"/>
              <a:t>The best water to drink after strenuous activity is warm or room temperature water, as it is taken up faster to replace blood plasma volume.</a:t>
            </a:r>
          </a:p>
          <a:p>
            <a:r>
              <a:rPr lang="en-US" dirty="0"/>
              <a:t>Cold water causes constriction, even though it reduces CBT, reducing uptake into blood plasma.</a:t>
            </a:r>
          </a:p>
        </p:txBody>
      </p:sp>
    </p:spTree>
    <p:extLst>
      <p:ext uri="{BB962C8B-B14F-4D97-AF65-F5344CB8AC3E}">
        <p14:creationId xmlns:p14="http://schemas.microsoft.com/office/powerpoint/2010/main" val="846808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71BF-CCBE-E45C-BC93-1B675F4A8BF5}"/>
              </a:ext>
            </a:extLst>
          </p:cNvPr>
          <p:cNvSpPr>
            <a:spLocks noGrp="1"/>
          </p:cNvSpPr>
          <p:nvPr>
            <p:ph type="title"/>
          </p:nvPr>
        </p:nvSpPr>
        <p:spPr/>
        <p:txBody>
          <a:bodyPr/>
          <a:lstStyle/>
          <a:p>
            <a:r>
              <a:rPr lang="en-US" dirty="0"/>
              <a:t>Hydration</a:t>
            </a:r>
          </a:p>
        </p:txBody>
      </p:sp>
      <p:sp>
        <p:nvSpPr>
          <p:cNvPr id="3" name="Content Placeholder 2">
            <a:extLst>
              <a:ext uri="{FF2B5EF4-FFF2-40B4-BE49-F238E27FC236}">
                <a16:creationId xmlns:a16="http://schemas.microsoft.com/office/drawing/2014/main" id="{C32E99AA-F800-4B6B-BF3E-336F42F07F08}"/>
              </a:ext>
            </a:extLst>
          </p:cNvPr>
          <p:cNvSpPr>
            <a:spLocks noGrp="1"/>
          </p:cNvSpPr>
          <p:nvPr>
            <p:ph idx="1"/>
          </p:nvPr>
        </p:nvSpPr>
        <p:spPr/>
        <p:txBody>
          <a:bodyPr/>
          <a:lstStyle/>
          <a:p>
            <a:r>
              <a:rPr lang="en-US" dirty="0"/>
              <a:t>Sports drinks taste good, but we must understand that it can cause stomach duress, resulting in slow or no uptake into the system.</a:t>
            </a:r>
          </a:p>
          <a:p>
            <a:r>
              <a:rPr lang="en-US" dirty="0"/>
              <a:t>Properly suspended solutions (osmolality of 350 </a:t>
            </a:r>
            <a:r>
              <a:rPr lang="en-US" dirty="0" err="1"/>
              <a:t>mOsm</a:t>
            </a:r>
            <a:r>
              <a:rPr lang="en-US" dirty="0"/>
              <a:t>/L or less) are preferred to help reduce stomach irritation.</a:t>
            </a:r>
          </a:p>
          <a:p>
            <a:r>
              <a:rPr lang="en-US" dirty="0"/>
              <a:t>Certain drinks or mixes can aid in replacement of sodium and potassium, which is lost in sweat, which is necessary for muscle function.</a:t>
            </a:r>
          </a:p>
        </p:txBody>
      </p:sp>
    </p:spTree>
    <p:extLst>
      <p:ext uri="{BB962C8B-B14F-4D97-AF65-F5344CB8AC3E}">
        <p14:creationId xmlns:p14="http://schemas.microsoft.com/office/powerpoint/2010/main" val="3079130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a:t>
            </a:r>
          </a:p>
        </p:txBody>
      </p:sp>
      <p:sp>
        <p:nvSpPr>
          <p:cNvPr id="3" name="Content Placeholder 2"/>
          <p:cNvSpPr>
            <a:spLocks noGrp="1"/>
          </p:cNvSpPr>
          <p:nvPr>
            <p:ph idx="1"/>
          </p:nvPr>
        </p:nvSpPr>
        <p:spPr/>
        <p:txBody>
          <a:bodyPr/>
          <a:lstStyle/>
          <a:p>
            <a:pPr marL="342900" lvl="3" indent="-342900">
              <a:spcBef>
                <a:spcPts val="800"/>
              </a:spcBef>
              <a:buFontTx/>
              <a:buChar char="•"/>
            </a:pPr>
            <a:r>
              <a:rPr lang="en-US" dirty="0"/>
              <a:t>Establish a consistent sleep schedule and routine.</a:t>
            </a:r>
          </a:p>
          <a:p>
            <a:pPr marL="342900" lvl="3" indent="-342900">
              <a:spcBef>
                <a:spcPts val="800"/>
              </a:spcBef>
              <a:buFontTx/>
              <a:buChar char="•"/>
            </a:pPr>
            <a:r>
              <a:rPr lang="en-US" dirty="0"/>
              <a:t>If you are tired, say something.</a:t>
            </a:r>
          </a:p>
          <a:p>
            <a:pPr marL="342900" lvl="3" indent="-342900">
              <a:spcBef>
                <a:spcPts val="800"/>
              </a:spcBef>
              <a:buFontTx/>
              <a:buChar char="•"/>
            </a:pPr>
            <a:r>
              <a:rPr lang="en-US" dirty="0"/>
              <a:t>Get adequate sleep before coming to work, or attending department events.</a:t>
            </a:r>
          </a:p>
          <a:p>
            <a:pPr marL="342900" lvl="3" indent="-342900">
              <a:spcBef>
                <a:spcPts val="800"/>
              </a:spcBef>
              <a:buFontTx/>
              <a:buChar char="•"/>
            </a:pPr>
            <a:r>
              <a:rPr lang="en-US" dirty="0"/>
              <a:t>Do NOT drink to aid in sleep.</a:t>
            </a:r>
          </a:p>
          <a:p>
            <a:pPr marL="342900" lvl="3" indent="-342900">
              <a:spcBef>
                <a:spcPts val="800"/>
              </a:spcBef>
              <a:buFontTx/>
              <a:buChar char="•"/>
            </a:pPr>
            <a:r>
              <a:rPr lang="en-US" dirty="0"/>
              <a:t>Do NOT get behind the wheel of a vehicle if you are tired!</a:t>
            </a:r>
          </a:p>
          <a:p>
            <a:endParaRPr lang="en-US" dirty="0"/>
          </a:p>
        </p:txBody>
      </p:sp>
    </p:spTree>
    <p:extLst>
      <p:ext uri="{BB962C8B-B14F-4D97-AF65-F5344CB8AC3E}">
        <p14:creationId xmlns:p14="http://schemas.microsoft.com/office/powerpoint/2010/main" val="1430006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Disease</a:t>
            </a:r>
          </a:p>
        </p:txBody>
      </p:sp>
      <p:sp>
        <p:nvSpPr>
          <p:cNvPr id="3" name="Content Placeholder 2"/>
          <p:cNvSpPr>
            <a:spLocks noGrp="1"/>
          </p:cNvSpPr>
          <p:nvPr>
            <p:ph idx="1"/>
          </p:nvPr>
        </p:nvSpPr>
        <p:spPr/>
        <p:txBody>
          <a:bodyPr/>
          <a:lstStyle/>
          <a:p>
            <a:r>
              <a:rPr lang="en-US" dirty="0"/>
              <a:t>Leading cause of death in the United States and among fire fighters in particular</a:t>
            </a:r>
          </a:p>
          <a:p>
            <a:r>
              <a:rPr lang="en-US" dirty="0"/>
              <a:t>A healthy lifestyle helps to reduce risk factors.</a:t>
            </a:r>
          </a:p>
          <a:p>
            <a:r>
              <a:rPr lang="en-US" dirty="0"/>
              <a:t>Regular physical examinations will identify heart disease at an early stage.</a:t>
            </a:r>
          </a:p>
        </p:txBody>
      </p:sp>
    </p:spTree>
    <p:extLst>
      <p:ext uri="{BB962C8B-B14F-4D97-AF65-F5344CB8AC3E}">
        <p14:creationId xmlns:p14="http://schemas.microsoft.com/office/powerpoint/2010/main" val="33088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a:t>
            </a:r>
          </a:p>
        </p:txBody>
      </p:sp>
      <p:sp>
        <p:nvSpPr>
          <p:cNvPr id="3" name="Content Placeholder 2"/>
          <p:cNvSpPr>
            <a:spLocks noGrp="1"/>
          </p:cNvSpPr>
          <p:nvPr>
            <p:ph idx="1"/>
          </p:nvPr>
        </p:nvSpPr>
        <p:spPr/>
        <p:txBody>
          <a:bodyPr/>
          <a:lstStyle/>
          <a:p>
            <a:r>
              <a:rPr lang="en-US" dirty="0"/>
              <a:t>Synthetic products increase the toxicity of modern fires.</a:t>
            </a:r>
          </a:p>
          <a:p>
            <a:r>
              <a:rPr lang="en-US" dirty="0"/>
              <a:t>Cancer can be caused by carcinogens such as exhaust from diesel engines, poisonous gases in smoke, and chemical particles.</a:t>
            </a:r>
          </a:p>
          <a:p>
            <a:r>
              <a:rPr lang="en-US" dirty="0"/>
              <a:t>Turnout gear, especially hoods and gloves, contain high concentrations of carcinogens.</a:t>
            </a:r>
          </a:p>
          <a:p>
            <a:r>
              <a:rPr lang="en-US" dirty="0"/>
              <a:t>Fire fighters have a 9% higher risk of cancer than the general U.S. population.</a:t>
            </a:r>
          </a:p>
        </p:txBody>
      </p:sp>
    </p:spTree>
    <p:extLst>
      <p:ext uri="{BB962C8B-B14F-4D97-AF65-F5344CB8AC3E}">
        <p14:creationId xmlns:p14="http://schemas.microsoft.com/office/powerpoint/2010/main" val="824351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Protective Actions</a:t>
            </a:r>
          </a:p>
        </p:txBody>
      </p:sp>
      <p:sp>
        <p:nvSpPr>
          <p:cNvPr id="3" name="Content Placeholder 2"/>
          <p:cNvSpPr>
            <a:spLocks noGrp="1"/>
          </p:cNvSpPr>
          <p:nvPr>
            <p:ph idx="1"/>
          </p:nvPr>
        </p:nvSpPr>
        <p:spPr>
          <a:xfrm>
            <a:off x="457200" y="1600200"/>
            <a:ext cx="5714999" cy="4648200"/>
          </a:xfrm>
        </p:spPr>
        <p:txBody>
          <a:bodyPr/>
          <a:lstStyle/>
          <a:p>
            <a:pPr>
              <a:spcBef>
                <a:spcPts val="0"/>
              </a:spcBef>
            </a:pPr>
            <a:r>
              <a:rPr lang="en-US" sz="2400" dirty="0"/>
              <a:t>Remove bunker gear and </a:t>
            </a:r>
            <a:br>
              <a:rPr lang="en-US" sz="2400" dirty="0"/>
            </a:br>
            <a:r>
              <a:rPr lang="en-US" sz="2400" dirty="0"/>
              <a:t>contaminated clothing ASAP.</a:t>
            </a:r>
          </a:p>
          <a:p>
            <a:pPr>
              <a:spcBef>
                <a:spcPts val="0"/>
              </a:spcBef>
            </a:pPr>
            <a:r>
              <a:rPr lang="en-US" sz="2400" dirty="0"/>
              <a:t>Use SCBA from initial attack to </a:t>
            </a:r>
            <a:br>
              <a:rPr lang="en-US" sz="2400" dirty="0"/>
            </a:br>
            <a:r>
              <a:rPr lang="en-US" sz="2400" dirty="0"/>
              <a:t>finish of overhaul.</a:t>
            </a:r>
          </a:p>
          <a:p>
            <a:pPr>
              <a:spcBef>
                <a:spcPts val="0"/>
              </a:spcBef>
            </a:pPr>
            <a:r>
              <a:rPr lang="en-US" sz="2400" dirty="0"/>
              <a:t>Perform gross field decontamination of PPE to remove as much soot/particulates as possible.</a:t>
            </a:r>
          </a:p>
          <a:p>
            <a:pPr>
              <a:spcBef>
                <a:spcPts val="0"/>
              </a:spcBef>
            </a:pPr>
            <a:r>
              <a:rPr lang="en-US" sz="2400" dirty="0"/>
              <a:t>Use cleansing wipes to remove </a:t>
            </a:r>
            <a:br>
              <a:rPr lang="en-US" sz="2400" dirty="0"/>
            </a:br>
            <a:r>
              <a:rPr lang="en-US" sz="2400" dirty="0"/>
              <a:t>soot from body immediately and </a:t>
            </a:r>
            <a:br>
              <a:rPr lang="en-US" sz="2400" dirty="0"/>
            </a:br>
            <a:r>
              <a:rPr lang="en-US" sz="2400" dirty="0"/>
              <a:t>while on the scene.</a:t>
            </a:r>
          </a:p>
          <a:p>
            <a:pPr>
              <a:spcBef>
                <a:spcPts val="0"/>
              </a:spcBef>
            </a:pPr>
            <a:r>
              <a:rPr lang="en-US" sz="2400" dirty="0"/>
              <a:t>Change your clothes and wash them; shower thoroughly.</a:t>
            </a:r>
          </a:p>
        </p:txBody>
      </p:sp>
      <p:pic>
        <p:nvPicPr>
          <p:cNvPr id="5" name="Picture 4" descr="A photo shows a front loading washing machine and washing liquids.">
            <a:extLst>
              <a:ext uri="{FF2B5EF4-FFF2-40B4-BE49-F238E27FC236}">
                <a16:creationId xmlns:a16="http://schemas.microsoft.com/office/drawing/2014/main" id="{58686CA7-2A14-344C-831A-B4D2B90A1EE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7708" y="1828800"/>
            <a:ext cx="2505917" cy="3753543"/>
          </a:xfrm>
          <a:prstGeom prst="rect">
            <a:avLst/>
          </a:prstGeom>
        </p:spPr>
      </p:pic>
      <p:sp>
        <p:nvSpPr>
          <p:cNvPr id="7" name="Rectangle 6">
            <a:extLst>
              <a:ext uri="{FF2B5EF4-FFF2-40B4-BE49-F238E27FC236}">
                <a16:creationId xmlns:a16="http://schemas.microsoft.com/office/drawing/2014/main" id="{7C294822-8D17-AC42-B7F7-2BABFC46B53B}"/>
              </a:ext>
            </a:extLst>
          </p:cNvPr>
          <p:cNvSpPr/>
          <p:nvPr/>
        </p:nvSpPr>
        <p:spPr>
          <a:xfrm>
            <a:off x="6102783" y="5671699"/>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Ellman.</a:t>
            </a:r>
            <a:endParaRPr lang="en-US" dirty="0">
              <a:solidFill>
                <a:schemeClr val="tx1"/>
              </a:solidFill>
            </a:endParaRPr>
          </a:p>
        </p:txBody>
      </p:sp>
    </p:spTree>
    <p:extLst>
      <p:ext uri="{BB962C8B-B14F-4D97-AF65-F5344CB8AC3E}">
        <p14:creationId xmlns:p14="http://schemas.microsoft.com/office/powerpoint/2010/main" val="3848477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Protective Actions</a:t>
            </a:r>
          </a:p>
        </p:txBody>
      </p:sp>
      <p:sp>
        <p:nvSpPr>
          <p:cNvPr id="3" name="Content Placeholder 2"/>
          <p:cNvSpPr>
            <a:spLocks noGrp="1"/>
          </p:cNvSpPr>
          <p:nvPr>
            <p:ph idx="1"/>
          </p:nvPr>
        </p:nvSpPr>
        <p:spPr/>
        <p:txBody>
          <a:bodyPr/>
          <a:lstStyle/>
          <a:p>
            <a:pPr>
              <a:spcBef>
                <a:spcPts val="0"/>
              </a:spcBef>
            </a:pPr>
            <a:r>
              <a:rPr lang="en-US" dirty="0"/>
              <a:t>Clean your PPE, gloves, hood, and helmet immediately after a fire.</a:t>
            </a:r>
          </a:p>
          <a:p>
            <a:pPr>
              <a:spcBef>
                <a:spcPts val="0"/>
              </a:spcBef>
            </a:pPr>
            <a:r>
              <a:rPr lang="en-US" dirty="0"/>
              <a:t>Do not take contaminated clothes or PPE home or store them in your vehicle.</a:t>
            </a:r>
          </a:p>
          <a:p>
            <a:pPr>
              <a:spcBef>
                <a:spcPts val="0"/>
              </a:spcBef>
            </a:pPr>
            <a:r>
              <a:rPr lang="en-US" dirty="0"/>
              <a:t>Decontaminate the fire apparatus interior after fires.</a:t>
            </a:r>
          </a:p>
          <a:p>
            <a:pPr>
              <a:spcBef>
                <a:spcPts val="0"/>
              </a:spcBef>
            </a:pPr>
            <a:r>
              <a:rPr lang="en-US" dirty="0"/>
              <a:t>Keep bunker gear out of living and sleeping quarters.</a:t>
            </a:r>
          </a:p>
          <a:p>
            <a:pPr>
              <a:spcBef>
                <a:spcPts val="0"/>
              </a:spcBef>
            </a:pPr>
            <a:r>
              <a:rPr lang="en-US" dirty="0"/>
              <a:t>Stop using tobacco products.</a:t>
            </a:r>
          </a:p>
          <a:p>
            <a:pPr>
              <a:spcBef>
                <a:spcPts val="0"/>
              </a:spcBef>
            </a:pPr>
            <a:r>
              <a:rPr lang="en-US" dirty="0"/>
              <a:t>Use sunscreen or sun block.</a:t>
            </a:r>
          </a:p>
        </p:txBody>
      </p:sp>
    </p:spTree>
    <p:extLst>
      <p:ext uri="{BB962C8B-B14F-4D97-AF65-F5344CB8AC3E}">
        <p14:creationId xmlns:p14="http://schemas.microsoft.com/office/powerpoint/2010/main" val="160181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Alcohol, and Illicit Drugs</a:t>
            </a:r>
          </a:p>
        </p:txBody>
      </p:sp>
      <p:sp>
        <p:nvSpPr>
          <p:cNvPr id="3" name="Content Placeholder 2"/>
          <p:cNvSpPr>
            <a:spLocks noGrp="1"/>
          </p:cNvSpPr>
          <p:nvPr>
            <p:ph idx="1"/>
          </p:nvPr>
        </p:nvSpPr>
        <p:spPr/>
        <p:txBody>
          <a:bodyPr/>
          <a:lstStyle/>
          <a:p>
            <a:r>
              <a:rPr lang="en-US" dirty="0"/>
              <a:t>Many fire departments prohibit the use of tobacco products by fire fighters, on or off duty.</a:t>
            </a:r>
          </a:p>
          <a:p>
            <a:r>
              <a:rPr lang="en-US" dirty="0"/>
              <a:t>Alcohol is another substance to avoid. </a:t>
            </a:r>
          </a:p>
          <a:p>
            <a:pPr lvl="1"/>
            <a:r>
              <a:rPr lang="en-US" dirty="0"/>
              <a:t>Excessive alcohol can damage the body, affect performance, and cause cancer.</a:t>
            </a:r>
          </a:p>
          <a:p>
            <a:r>
              <a:rPr lang="en-US" dirty="0"/>
              <a:t>Illicit drug use has absolutely no place in the fire service.</a:t>
            </a:r>
          </a:p>
          <a:p>
            <a:pPr lvl="1"/>
            <a:r>
              <a:rPr lang="en-US" dirty="0"/>
              <a:t>Many departments have drug-testing programs.</a:t>
            </a:r>
          </a:p>
        </p:txBody>
      </p:sp>
    </p:spTree>
    <p:extLst>
      <p:ext uri="{BB962C8B-B14F-4D97-AF65-F5344CB8AC3E}">
        <p14:creationId xmlns:p14="http://schemas.microsoft.com/office/powerpoint/2010/main" val="6765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89" name="Rectangle 13"/>
          <p:cNvSpPr>
            <a:spLocks noGrp="1" noChangeArrowheads="1"/>
          </p:cNvSpPr>
          <p:nvPr>
            <p:ph type="title"/>
          </p:nvPr>
        </p:nvSpPr>
        <p:spPr/>
        <p:txBody>
          <a:bodyPr/>
          <a:lstStyle/>
          <a:p>
            <a:pPr>
              <a:defRPr/>
            </a:pPr>
            <a:r>
              <a:rPr lang="en-US" dirty="0">
                <a:latin typeface="Arial" charset="0"/>
              </a:rPr>
              <a:t>Knowledge Objectives</a:t>
            </a:r>
          </a:p>
        </p:txBody>
      </p:sp>
      <p:sp>
        <p:nvSpPr>
          <p:cNvPr id="203790" name="Rectangle 14"/>
          <p:cNvSpPr>
            <a:spLocks noGrp="1" noChangeArrowheads="1"/>
          </p:cNvSpPr>
          <p:nvPr>
            <p:ph type="body" idx="1"/>
          </p:nvPr>
        </p:nvSpPr>
        <p:spPr/>
        <p:txBody>
          <a:bodyPr/>
          <a:lstStyle/>
          <a:p>
            <a:pPr lvl="0"/>
            <a:r>
              <a:rPr lang="en-US" dirty="0"/>
              <a:t>Describe the purpose of an employee assistance program. </a:t>
            </a:r>
          </a:p>
          <a:p>
            <a:pPr lvl="0"/>
            <a:r>
              <a:rPr lang="en-US" dirty="0"/>
              <a:t>Explain how fire fighter candidates, instructors, and veteran fire fighters work together to ensure safety during training. </a:t>
            </a:r>
          </a:p>
          <a:p>
            <a:pPr lvl="0"/>
            <a:r>
              <a:rPr lang="en-US" dirty="0"/>
              <a:t>Describe how to safely mount an apparatus. </a:t>
            </a:r>
          </a:p>
          <a:p>
            <a:pPr lvl="0"/>
            <a:r>
              <a:rPr lang="en-US" dirty="0"/>
              <a:t>Describe how to safely ride a fire apparatus to an emergency scene. </a:t>
            </a:r>
          </a:p>
          <a:p>
            <a:r>
              <a:rPr lang="en-US" dirty="0"/>
              <a:t>Describe how to safely dismount an apparatus. </a:t>
            </a:r>
            <a:endParaRPr lang="en-US" dirty="0">
              <a:latin typeface="Arial"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and Critical Incident Stress Management</a:t>
            </a:r>
          </a:p>
        </p:txBody>
      </p:sp>
      <p:sp>
        <p:nvSpPr>
          <p:cNvPr id="3" name="Content Placeholder 2"/>
          <p:cNvSpPr>
            <a:spLocks noGrp="1"/>
          </p:cNvSpPr>
          <p:nvPr>
            <p:ph idx="1"/>
          </p:nvPr>
        </p:nvSpPr>
        <p:spPr/>
        <p:txBody>
          <a:bodyPr/>
          <a:lstStyle/>
          <a:p>
            <a:r>
              <a:rPr lang="en-US" dirty="0"/>
              <a:t>Fire fighting stressors include:</a:t>
            </a:r>
          </a:p>
          <a:p>
            <a:pPr lvl="1"/>
            <a:r>
              <a:rPr lang="en-US" dirty="0"/>
              <a:t>Those directly connected to fighting the fire</a:t>
            </a:r>
          </a:p>
          <a:p>
            <a:pPr lvl="1"/>
            <a:r>
              <a:rPr lang="en-US" dirty="0"/>
              <a:t>Rendering emergency medical care</a:t>
            </a:r>
          </a:p>
          <a:p>
            <a:pPr lvl="1"/>
            <a:r>
              <a:rPr lang="en-US" dirty="0"/>
              <a:t>Added burdens such as interrupted sleep and meal schedules</a:t>
            </a:r>
          </a:p>
          <a:p>
            <a:r>
              <a:rPr lang="en-US" dirty="0"/>
              <a:t>Stress can produce a variety of symptoms.</a:t>
            </a:r>
          </a:p>
          <a:p>
            <a:r>
              <a:rPr lang="en-US" dirty="0"/>
              <a:t>Maintain a healthy lifestyle to combat stressors. </a:t>
            </a:r>
          </a:p>
          <a:p>
            <a:r>
              <a:rPr lang="en-US" dirty="0"/>
              <a:t>Identify and use resources to maintain behavioral health.</a:t>
            </a:r>
          </a:p>
        </p:txBody>
      </p:sp>
    </p:spTree>
    <p:extLst>
      <p:ext uri="{BB962C8B-B14F-4D97-AF65-F5344CB8AC3E}">
        <p14:creationId xmlns:p14="http://schemas.microsoft.com/office/powerpoint/2010/main" val="2102472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Incident Stress Management</a:t>
            </a:r>
          </a:p>
        </p:txBody>
      </p:sp>
      <p:sp>
        <p:nvSpPr>
          <p:cNvPr id="3" name="Content Placeholder 2"/>
          <p:cNvSpPr>
            <a:spLocks noGrp="1"/>
          </p:cNvSpPr>
          <p:nvPr>
            <p:ph idx="1"/>
          </p:nvPr>
        </p:nvSpPr>
        <p:spPr>
          <a:xfrm>
            <a:off x="457200" y="1600200"/>
            <a:ext cx="8458200" cy="4648200"/>
          </a:xfrm>
        </p:spPr>
        <p:txBody>
          <a:bodyPr/>
          <a:lstStyle/>
          <a:p>
            <a:pPr>
              <a:spcBef>
                <a:spcPts val="0"/>
              </a:spcBef>
            </a:pPr>
            <a:r>
              <a:rPr lang="en-US" dirty="0"/>
              <a:t>Critical incidents include death, suicide, serious injury, terrorism, etc.</a:t>
            </a:r>
          </a:p>
          <a:p>
            <a:pPr>
              <a:spcBef>
                <a:spcPts val="0"/>
              </a:spcBef>
            </a:pPr>
            <a:r>
              <a:rPr lang="en-US" dirty="0"/>
              <a:t>Some individuals have a high capacity to deal with stressful situations; others react negatively.</a:t>
            </a:r>
          </a:p>
          <a:p>
            <a:pPr>
              <a:spcBef>
                <a:spcPts val="0"/>
              </a:spcBef>
            </a:pPr>
            <a:r>
              <a:rPr lang="en-US" dirty="0"/>
              <a:t>Critical incident stress can be cumulative.</a:t>
            </a:r>
          </a:p>
          <a:p>
            <a:pPr>
              <a:spcBef>
                <a:spcPts val="0"/>
              </a:spcBef>
            </a:pPr>
            <a:r>
              <a:rPr lang="en-US" dirty="0"/>
              <a:t>The recognized stages of emotional reaction include anxiety, denial, anger, illogical function, remorse, grief, and acceptance.</a:t>
            </a:r>
          </a:p>
          <a:p>
            <a:pPr>
              <a:spcBef>
                <a:spcPts val="0"/>
              </a:spcBef>
            </a:pPr>
            <a:r>
              <a:rPr lang="en-US" dirty="0"/>
              <a:t>CISM prevents emotional reactions from having a negative impact.</a:t>
            </a:r>
          </a:p>
        </p:txBody>
      </p:sp>
    </p:spTree>
    <p:extLst>
      <p:ext uri="{BB962C8B-B14F-4D97-AF65-F5344CB8AC3E}">
        <p14:creationId xmlns:p14="http://schemas.microsoft.com/office/powerpoint/2010/main" val="1915057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Incident Stress Management</a:t>
            </a:r>
          </a:p>
        </p:txBody>
      </p:sp>
      <p:sp>
        <p:nvSpPr>
          <p:cNvPr id="3" name="Content Placeholder 2"/>
          <p:cNvSpPr>
            <a:spLocks noGrp="1"/>
          </p:cNvSpPr>
          <p:nvPr>
            <p:ph sz="half" idx="1"/>
          </p:nvPr>
        </p:nvSpPr>
        <p:spPr>
          <a:xfrm>
            <a:off x="457200" y="1828800"/>
            <a:ext cx="4419600" cy="4294188"/>
          </a:xfrm>
        </p:spPr>
        <p:txBody>
          <a:bodyPr/>
          <a:lstStyle/>
          <a:p>
            <a:r>
              <a:rPr lang="en-US" dirty="0"/>
              <a:t>CISM teams usually respond immediately after an incident, and peer support teams provide ongoing support.</a:t>
            </a:r>
          </a:p>
          <a:p>
            <a:r>
              <a:rPr lang="en-US" dirty="0"/>
              <a:t>Monitor yourself and team members for signs of mental stress.</a:t>
            </a:r>
          </a:p>
        </p:txBody>
      </p:sp>
      <p:pic>
        <p:nvPicPr>
          <p:cNvPr id="5" name="Picture 4" descr="A photo shows five firemen seated around a table."/>
          <p:cNvPicPr>
            <a:picLocks noChangeAspect="1"/>
          </p:cNvPicPr>
          <p:nvPr/>
        </p:nvPicPr>
        <p:blipFill>
          <a:blip r:embed="rId2"/>
          <a:stretch>
            <a:fillRect/>
          </a:stretch>
        </p:blipFill>
        <p:spPr>
          <a:xfrm>
            <a:off x="4632099" y="2580481"/>
            <a:ext cx="4229100" cy="2790825"/>
          </a:xfrm>
          <a:prstGeom prst="rect">
            <a:avLst/>
          </a:prstGeom>
        </p:spPr>
      </p:pic>
      <p:sp>
        <p:nvSpPr>
          <p:cNvPr id="6" name="Rectangle 5"/>
          <p:cNvSpPr/>
          <p:nvPr/>
        </p:nvSpPr>
        <p:spPr>
          <a:xfrm>
            <a:off x="6006703" y="5531703"/>
            <a:ext cx="1479892" cy="215444"/>
          </a:xfrm>
          <a:prstGeom prst="rect">
            <a:avLst/>
          </a:prstGeom>
        </p:spPr>
        <p:txBody>
          <a:bodyPr wrap="none">
            <a:spAutoFit/>
          </a:bodyPr>
          <a:lstStyle/>
          <a:p>
            <a:r>
              <a:rPr lang="en-US" sz="800" dirty="0">
                <a:solidFill>
                  <a:schemeClr val="tx1"/>
                </a:solidFill>
                <a:latin typeface="FrutigerLTStd-LightCn"/>
              </a:rPr>
              <a:t>© Tom Carter/Getty Images.</a:t>
            </a:r>
            <a:endParaRPr lang="en-US" dirty="0">
              <a:solidFill>
                <a:schemeClr val="tx1"/>
              </a:solidFill>
            </a:endParaRPr>
          </a:p>
        </p:txBody>
      </p:sp>
    </p:spTree>
    <p:extLst>
      <p:ext uri="{BB962C8B-B14F-4D97-AF65-F5344CB8AC3E}">
        <p14:creationId xmlns:p14="http://schemas.microsoft.com/office/powerpoint/2010/main" val="3044548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Suicide Awareness and Prevention</a:t>
            </a:r>
          </a:p>
        </p:txBody>
      </p:sp>
      <p:sp>
        <p:nvSpPr>
          <p:cNvPr id="8" name="Content Placeholder 7"/>
          <p:cNvSpPr>
            <a:spLocks noGrp="1"/>
          </p:cNvSpPr>
          <p:nvPr>
            <p:ph idx="1"/>
          </p:nvPr>
        </p:nvSpPr>
        <p:spPr/>
        <p:txBody>
          <a:bodyPr/>
          <a:lstStyle/>
          <a:p>
            <a:r>
              <a:rPr lang="en-US" dirty="0"/>
              <a:t>In 2016, there were 99 reported fire fighter suicides.</a:t>
            </a:r>
          </a:p>
          <a:p>
            <a:r>
              <a:rPr lang="en-US" dirty="0"/>
              <a:t>A fire department is three times more likely to be affected by suicide than a line-of-duty death.</a:t>
            </a:r>
          </a:p>
          <a:p>
            <a:r>
              <a:rPr lang="en-US" dirty="0"/>
              <a:t>While fire fighters receive training, they may not be prepared for a traumatic situation.</a:t>
            </a:r>
          </a:p>
          <a:p>
            <a:r>
              <a:rPr lang="en-US" dirty="0"/>
              <a:t>You must recognize signs of stress or depression in others and help them get assistance before the problem gets worse.</a:t>
            </a:r>
          </a:p>
        </p:txBody>
      </p:sp>
    </p:spTree>
    <p:extLst>
      <p:ext uri="{BB962C8B-B14F-4D97-AF65-F5344CB8AC3E}">
        <p14:creationId xmlns:p14="http://schemas.microsoft.com/office/powerpoint/2010/main" val="2767460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49" name="Rectangle 13"/>
          <p:cNvSpPr>
            <a:spLocks noGrp="1" noChangeArrowheads="1"/>
          </p:cNvSpPr>
          <p:nvPr>
            <p:ph type="title"/>
          </p:nvPr>
        </p:nvSpPr>
        <p:spPr/>
        <p:txBody>
          <a:bodyPr/>
          <a:lstStyle/>
          <a:p>
            <a:pPr>
              <a:defRPr/>
            </a:pPr>
            <a:r>
              <a:rPr lang="en-US" dirty="0">
                <a:latin typeface="Arial" charset="0"/>
              </a:rPr>
              <a:t>Employee Assistance Programs</a:t>
            </a:r>
          </a:p>
        </p:txBody>
      </p:sp>
      <p:sp>
        <p:nvSpPr>
          <p:cNvPr id="244750" name="Rectangle 14"/>
          <p:cNvSpPr>
            <a:spLocks noGrp="1" noChangeArrowheads="1"/>
          </p:cNvSpPr>
          <p:nvPr>
            <p:ph type="body" idx="1"/>
          </p:nvPr>
        </p:nvSpPr>
        <p:spPr/>
        <p:txBody>
          <a:bodyPr/>
          <a:lstStyle/>
          <a:p>
            <a:pPr>
              <a:defRPr/>
            </a:pPr>
            <a:r>
              <a:rPr lang="en-US" dirty="0">
                <a:latin typeface="Arial" charset="0"/>
              </a:rPr>
              <a:t>Provide help with a wide range of problems</a:t>
            </a:r>
          </a:p>
          <a:p>
            <a:pPr lvl="1"/>
            <a:r>
              <a:rPr lang="en-US" dirty="0"/>
              <a:t>Physical problems</a:t>
            </a:r>
          </a:p>
          <a:p>
            <a:pPr lvl="1"/>
            <a:r>
              <a:rPr lang="en-US" dirty="0"/>
              <a:t>Financial problems</a:t>
            </a:r>
          </a:p>
          <a:p>
            <a:pPr lvl="1"/>
            <a:r>
              <a:rPr lang="en-US" dirty="0"/>
              <a:t>Emotional problems</a:t>
            </a:r>
          </a:p>
          <a:p>
            <a:pPr lvl="1"/>
            <a:r>
              <a:rPr lang="en-US" dirty="0"/>
              <a:t>Substance abuse problems</a:t>
            </a:r>
          </a:p>
          <a:p>
            <a:pPr>
              <a:defRPr/>
            </a:pPr>
            <a:r>
              <a:rPr lang="en-US" dirty="0">
                <a:latin typeface="Arial" charset="0"/>
              </a:rPr>
              <a:t>Fire fighters who use an EAP can do so with complete confidentiality and without fear of retribution.</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97" name="Rectangle 13"/>
          <p:cNvSpPr>
            <a:spLocks noGrp="1" noChangeArrowheads="1"/>
          </p:cNvSpPr>
          <p:nvPr>
            <p:ph type="title"/>
          </p:nvPr>
        </p:nvSpPr>
        <p:spPr/>
        <p:txBody>
          <a:bodyPr/>
          <a:lstStyle/>
          <a:p>
            <a:pPr>
              <a:defRPr/>
            </a:pPr>
            <a:r>
              <a:rPr lang="en-US" dirty="0">
                <a:latin typeface="Arial" charset="0"/>
              </a:rPr>
              <a:t>Safety During Training</a:t>
            </a:r>
          </a:p>
        </p:txBody>
      </p:sp>
      <p:sp>
        <p:nvSpPr>
          <p:cNvPr id="246798" name="Rectangle 14"/>
          <p:cNvSpPr>
            <a:spLocks noGrp="1" noChangeArrowheads="1"/>
          </p:cNvSpPr>
          <p:nvPr>
            <p:ph type="body" idx="1"/>
          </p:nvPr>
        </p:nvSpPr>
        <p:spPr/>
        <p:txBody>
          <a:bodyPr/>
          <a:lstStyle/>
          <a:p>
            <a:pPr>
              <a:spcBef>
                <a:spcPts val="0"/>
              </a:spcBef>
            </a:pPr>
            <a:r>
              <a:rPr lang="en-US" dirty="0"/>
              <a:t>Developing the proper working habits during training courses helps ensure safety later.</a:t>
            </a:r>
          </a:p>
          <a:p>
            <a:pPr>
              <a:spcBef>
                <a:spcPts val="0"/>
              </a:spcBef>
            </a:pPr>
            <a:r>
              <a:rPr lang="en-US" dirty="0"/>
              <a:t>Do not attempt anything you feel is beyond your ability or knowledge.</a:t>
            </a:r>
          </a:p>
          <a:p>
            <a:pPr>
              <a:spcBef>
                <a:spcPts val="0"/>
              </a:spcBef>
            </a:pPr>
            <a:r>
              <a:rPr lang="en-US" dirty="0"/>
              <a:t>If you see something that you feel is an unsafe practice, say something.</a:t>
            </a:r>
          </a:p>
          <a:p>
            <a:pPr>
              <a:spcBef>
                <a:spcPts val="0"/>
              </a:spcBef>
            </a:pPr>
            <a:r>
              <a:rPr lang="en-US" dirty="0"/>
              <a:t>Do not freelance at any time.</a:t>
            </a:r>
          </a:p>
          <a:p>
            <a:pPr>
              <a:spcBef>
                <a:spcPts val="0"/>
              </a:spcBef>
            </a:pPr>
            <a:r>
              <a:rPr lang="en-US" dirty="0"/>
              <a:t>Work as a team!</a:t>
            </a:r>
          </a:p>
          <a:p>
            <a:pPr>
              <a:spcBef>
                <a:spcPts val="0"/>
              </a:spcBef>
            </a:pPr>
            <a:r>
              <a:rPr lang="en-US" dirty="0"/>
              <a:t>A fire fighter injured during training should not return until medically cleared for duty.</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8" name="Rectangle 6"/>
          <p:cNvSpPr>
            <a:spLocks noGrp="1" noChangeArrowheads="1"/>
          </p:cNvSpPr>
          <p:nvPr>
            <p:ph type="title"/>
          </p:nvPr>
        </p:nvSpPr>
        <p:spPr/>
        <p:txBody>
          <a:bodyPr/>
          <a:lstStyle/>
          <a:p>
            <a:pPr>
              <a:defRPr/>
            </a:pPr>
            <a:r>
              <a:rPr lang="en-US" dirty="0">
                <a:latin typeface="Arial" charset="0"/>
              </a:rPr>
              <a:t>Safety During the</a:t>
            </a:r>
            <a:br>
              <a:rPr lang="en-US" dirty="0">
                <a:latin typeface="Arial" charset="0"/>
              </a:rPr>
            </a:br>
            <a:r>
              <a:rPr lang="en-US" dirty="0">
                <a:latin typeface="Arial" charset="0"/>
              </a:rPr>
              <a:t>Emergency Response</a:t>
            </a:r>
          </a:p>
        </p:txBody>
      </p:sp>
      <p:sp>
        <p:nvSpPr>
          <p:cNvPr id="2" name="Content Placeholder 1"/>
          <p:cNvSpPr>
            <a:spLocks noGrp="1"/>
          </p:cNvSpPr>
          <p:nvPr>
            <p:ph sz="half" idx="1"/>
          </p:nvPr>
        </p:nvSpPr>
        <p:spPr/>
        <p:txBody>
          <a:bodyPr/>
          <a:lstStyle/>
          <a:p>
            <a:r>
              <a:rPr lang="en-US" dirty="0"/>
              <a:t>Safety begins with being prepared.</a:t>
            </a:r>
          </a:p>
          <a:p>
            <a:r>
              <a:rPr lang="en-US" dirty="0"/>
              <a:t>When you receive the alarm, walk quickly to the apparatus; do not run. You do not want to slip and become injured.</a:t>
            </a:r>
          </a:p>
        </p:txBody>
      </p:sp>
      <p:pic>
        <p:nvPicPr>
          <p:cNvPr id="4" name="Content Placeholder 3" descr="A photo shows the driver's side door of the fire truck opened, with a fire fighter's coat hung next to it, and a fire fighter's trousers with inserted boots on the ground below. "/>
          <p:cNvPicPr>
            <a:picLocks noGrp="1" noChangeAspect="1"/>
          </p:cNvPicPr>
          <p:nvPr>
            <p:ph sz="half" idx="2"/>
          </p:nvPr>
        </p:nvPicPr>
        <p:blipFill>
          <a:blip r:embed="rId4"/>
          <a:stretch>
            <a:fillRect/>
          </a:stretch>
        </p:blipFill>
        <p:spPr>
          <a:xfrm>
            <a:off x="5108807" y="1828800"/>
            <a:ext cx="3112624" cy="4294188"/>
          </a:xfrm>
          <a:prstGeom prst="rect">
            <a:avLst/>
          </a:prstGeom>
        </p:spPr>
      </p:pic>
      <p:sp>
        <p:nvSpPr>
          <p:cNvPr id="5" name="Rectangle 4"/>
          <p:cNvSpPr/>
          <p:nvPr/>
        </p:nvSpPr>
        <p:spPr>
          <a:xfrm rot="5400000">
            <a:off x="7688804" y="5417596"/>
            <a:ext cx="1449436"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8" name="Rectangle 6"/>
          <p:cNvSpPr>
            <a:spLocks noGrp="1" noChangeArrowheads="1"/>
          </p:cNvSpPr>
          <p:nvPr>
            <p:ph type="title"/>
          </p:nvPr>
        </p:nvSpPr>
        <p:spPr/>
        <p:txBody>
          <a:bodyPr/>
          <a:lstStyle/>
          <a:p>
            <a:pPr>
              <a:defRPr/>
            </a:pPr>
            <a:r>
              <a:rPr lang="en-US" dirty="0">
                <a:latin typeface="Arial" charset="0"/>
              </a:rPr>
              <a:t>Safety During the</a:t>
            </a:r>
            <a:br>
              <a:rPr lang="en-US" dirty="0">
                <a:latin typeface="Arial" charset="0"/>
              </a:rPr>
            </a:br>
            <a:r>
              <a:rPr lang="en-US" dirty="0">
                <a:latin typeface="Arial" charset="0"/>
              </a:rPr>
              <a:t>Emergency Response</a:t>
            </a:r>
          </a:p>
        </p:txBody>
      </p:sp>
      <p:pic>
        <p:nvPicPr>
          <p:cNvPr id="5" name="Content Placeholder 4" descr="A photo shows a person checking the air cylinder."/>
          <p:cNvPicPr>
            <a:picLocks noGrp="1" noChangeAspect="1"/>
          </p:cNvPicPr>
          <p:nvPr>
            <p:ph sz="half" idx="1"/>
          </p:nvPr>
        </p:nvPicPr>
        <p:blipFill>
          <a:blip r:embed="rId4"/>
          <a:stretch>
            <a:fillRect/>
          </a:stretch>
        </p:blipFill>
        <p:spPr>
          <a:xfrm>
            <a:off x="775494" y="2590800"/>
            <a:ext cx="3400425" cy="2847975"/>
          </a:xfrm>
          <a:prstGeom prst="rect">
            <a:avLst/>
          </a:prstGeom>
        </p:spPr>
      </p:pic>
      <p:sp>
        <p:nvSpPr>
          <p:cNvPr id="8" name="Rectangle 7">
            <a:extLst>
              <a:ext uri="{FF2B5EF4-FFF2-40B4-BE49-F238E27FC236}">
                <a16:creationId xmlns:a16="http://schemas.microsoft.com/office/drawing/2014/main" id="{F59F59E4-6D56-8244-92E2-E219D6A7419E}"/>
              </a:ext>
            </a:extLst>
          </p:cNvPr>
          <p:cNvSpPr/>
          <p:nvPr/>
        </p:nvSpPr>
        <p:spPr>
          <a:xfrm>
            <a:off x="775494" y="5506772"/>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Ellman.</a:t>
            </a:r>
            <a:endParaRPr lang="en-US" dirty="0">
              <a:solidFill>
                <a:schemeClr val="tx1"/>
              </a:solidFill>
            </a:endParaRPr>
          </a:p>
        </p:txBody>
      </p:sp>
      <p:pic>
        <p:nvPicPr>
          <p:cNvPr id="6" name="Content Placeholder 5" descr="A photo shows a female fire fighter lifting a fire axe."/>
          <p:cNvPicPr>
            <a:picLocks noGrp="1" noChangeAspect="1"/>
          </p:cNvPicPr>
          <p:nvPr>
            <p:ph sz="half" idx="2"/>
          </p:nvPr>
        </p:nvPicPr>
        <p:blipFill>
          <a:blip r:embed="rId5"/>
          <a:stretch>
            <a:fillRect/>
          </a:stretch>
        </p:blipFill>
        <p:spPr>
          <a:xfrm>
            <a:off x="4572000" y="2551906"/>
            <a:ext cx="3958013" cy="2847975"/>
          </a:xfrm>
          <a:prstGeom prst="rect">
            <a:avLst/>
          </a:prstGeom>
        </p:spPr>
      </p:pic>
      <p:sp>
        <p:nvSpPr>
          <p:cNvPr id="7" name="Rectangle 6"/>
          <p:cNvSpPr/>
          <p:nvPr/>
        </p:nvSpPr>
        <p:spPr>
          <a:xfrm>
            <a:off x="4495800" y="5497371"/>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Ellman.</a:t>
            </a:r>
            <a:endParaRPr lang="en-US" dirty="0">
              <a:solidFill>
                <a:schemeClr val="tx1"/>
              </a:solidFill>
            </a:endParaRPr>
          </a:p>
        </p:txBody>
      </p:sp>
    </p:spTree>
    <p:custDataLst>
      <p:tags r:id="rId1"/>
    </p:custDataLst>
    <p:extLst>
      <p:ext uri="{BB962C8B-B14F-4D97-AF65-F5344CB8AC3E}">
        <p14:creationId xmlns:p14="http://schemas.microsoft.com/office/powerpoint/2010/main" val="1997641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Riding the Apparatus</a:t>
            </a:r>
          </a:p>
        </p:txBody>
      </p:sp>
      <p:sp>
        <p:nvSpPr>
          <p:cNvPr id="3" name="Content Placeholder 2"/>
          <p:cNvSpPr>
            <a:spLocks noGrp="1"/>
          </p:cNvSpPr>
          <p:nvPr>
            <p:ph idx="1"/>
          </p:nvPr>
        </p:nvSpPr>
        <p:spPr/>
        <p:txBody>
          <a:bodyPr/>
          <a:lstStyle/>
          <a:p>
            <a:r>
              <a:rPr lang="en-US" dirty="0"/>
              <a:t>Personal protective gear should be properly positioned so you can don it quickly before getting into the apparatus.</a:t>
            </a:r>
          </a:p>
          <a:p>
            <a:r>
              <a:rPr lang="en-US" dirty="0"/>
              <a:t>Be sure that seat belts are properly fastened before the apparatus begins to move.</a:t>
            </a:r>
          </a:p>
          <a:p>
            <a:r>
              <a:rPr lang="en-US" dirty="0"/>
              <a:t>All equipment should be properly mounted, stowed, or secured.</a:t>
            </a:r>
          </a:p>
          <a:p>
            <a:r>
              <a:rPr lang="en-US" dirty="0"/>
              <a:t>Wear hearing protection.</a:t>
            </a:r>
          </a:p>
          <a:p>
            <a:r>
              <a:rPr lang="en-US" dirty="0"/>
              <a:t>Always check for traffic before exiting.</a:t>
            </a:r>
          </a:p>
        </p:txBody>
      </p:sp>
    </p:spTree>
    <p:extLst>
      <p:ext uri="{BB962C8B-B14F-4D97-AF65-F5344CB8AC3E}">
        <p14:creationId xmlns:p14="http://schemas.microsoft.com/office/powerpoint/2010/main" val="4280545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Safety on the Scene</a:t>
            </a:r>
          </a:p>
        </p:txBody>
      </p:sp>
      <p:sp>
        <p:nvSpPr>
          <p:cNvPr id="3" name="Content Placeholder 2"/>
          <p:cNvSpPr>
            <a:spLocks noGrp="1"/>
          </p:cNvSpPr>
          <p:nvPr>
            <p:ph sz="half" idx="1"/>
          </p:nvPr>
        </p:nvSpPr>
        <p:spPr>
          <a:xfrm>
            <a:off x="457200" y="1828800"/>
            <a:ext cx="4343400" cy="4294188"/>
          </a:xfrm>
        </p:spPr>
        <p:txBody>
          <a:bodyPr/>
          <a:lstStyle/>
          <a:p>
            <a:r>
              <a:rPr lang="en-US" dirty="0"/>
              <a:t>Follow SOPs. </a:t>
            </a:r>
          </a:p>
          <a:p>
            <a:r>
              <a:rPr lang="en-US" dirty="0"/>
              <a:t>Placement of emergency vehicles is critical.</a:t>
            </a:r>
          </a:p>
          <a:p>
            <a:r>
              <a:rPr lang="en-US" dirty="0"/>
              <a:t>If working on highway incident, wear high-visibility safety vests</a:t>
            </a:r>
          </a:p>
          <a:p>
            <a:r>
              <a:rPr lang="en-US" dirty="0"/>
              <a:t>Comply with all applicable traffic laws.</a:t>
            </a:r>
          </a:p>
        </p:txBody>
      </p:sp>
      <p:pic>
        <p:nvPicPr>
          <p:cNvPr id="5" name="Content Placeholder 4" descr="A photo shows a fire truck followed by an EMS vehicle on the side of a road barricaded by traffic cones."/>
          <p:cNvPicPr>
            <a:picLocks noGrp="1" noChangeAspect="1"/>
          </p:cNvPicPr>
          <p:nvPr>
            <p:ph sz="half" idx="2"/>
          </p:nvPr>
        </p:nvPicPr>
        <p:blipFill>
          <a:blip r:embed="rId2"/>
          <a:stretch>
            <a:fillRect/>
          </a:stretch>
        </p:blipFill>
        <p:spPr>
          <a:xfrm>
            <a:off x="4850152" y="2514600"/>
            <a:ext cx="3855244" cy="2293488"/>
          </a:xfrm>
          <a:prstGeom prst="rect">
            <a:avLst/>
          </a:prstGeom>
        </p:spPr>
      </p:pic>
      <p:sp>
        <p:nvSpPr>
          <p:cNvPr id="6" name="Rectangle 5"/>
          <p:cNvSpPr/>
          <p:nvPr/>
        </p:nvSpPr>
        <p:spPr>
          <a:xfrm>
            <a:off x="5791766" y="4953000"/>
            <a:ext cx="1972015" cy="215444"/>
          </a:xfrm>
          <a:prstGeom prst="rect">
            <a:avLst/>
          </a:prstGeom>
        </p:spPr>
        <p:txBody>
          <a:bodyPr wrap="none">
            <a:spAutoFit/>
          </a:bodyPr>
          <a:lstStyle/>
          <a:p>
            <a:r>
              <a:rPr lang="en-US" sz="800" dirty="0">
                <a:solidFill>
                  <a:schemeClr val="tx1"/>
                </a:solidFill>
                <a:latin typeface="FrutigerLTStd-LightCn"/>
              </a:rPr>
              <a:t>© Mike Legeros. Used with permission.</a:t>
            </a:r>
            <a:endParaRPr lang="en-US" dirty="0">
              <a:solidFill>
                <a:schemeClr val="tx1"/>
              </a:solidFill>
            </a:endParaRPr>
          </a:p>
        </p:txBody>
      </p:sp>
    </p:spTree>
    <p:extLst>
      <p:ext uri="{BB962C8B-B14F-4D97-AF65-F5344CB8AC3E}">
        <p14:creationId xmlns:p14="http://schemas.microsoft.com/office/powerpoint/2010/main" val="360930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37" name="Rectangle 13"/>
          <p:cNvSpPr>
            <a:spLocks noGrp="1" noChangeArrowheads="1"/>
          </p:cNvSpPr>
          <p:nvPr>
            <p:ph type="title"/>
          </p:nvPr>
        </p:nvSpPr>
        <p:spPr/>
        <p:txBody>
          <a:bodyPr/>
          <a:lstStyle/>
          <a:p>
            <a:pPr>
              <a:defRPr/>
            </a:pPr>
            <a:r>
              <a:rPr lang="en-US" dirty="0">
                <a:latin typeface="Arial" charset="0"/>
              </a:rPr>
              <a:t>Knowledge Objectives</a:t>
            </a:r>
          </a:p>
        </p:txBody>
      </p:sp>
      <p:sp>
        <p:nvSpPr>
          <p:cNvPr id="205838" name="Rectangle 14"/>
          <p:cNvSpPr>
            <a:spLocks noGrp="1" noChangeArrowheads="1"/>
          </p:cNvSpPr>
          <p:nvPr>
            <p:ph type="body" idx="1"/>
          </p:nvPr>
        </p:nvSpPr>
        <p:spPr/>
        <p:txBody>
          <a:bodyPr/>
          <a:lstStyle/>
          <a:p>
            <a:pPr lvl="0"/>
            <a:r>
              <a:rPr lang="en-US" dirty="0"/>
              <a:t>Describe hazards and safety measures associated with riding apparatus. </a:t>
            </a:r>
          </a:p>
          <a:p>
            <a:pPr lvl="0"/>
            <a:r>
              <a:rPr lang="en-US" dirty="0"/>
              <a:t>List the NFPA standards that require fire fighters to wear safety belts while riding in a fire apparatus.</a:t>
            </a:r>
          </a:p>
          <a:p>
            <a:pPr lvl="0"/>
            <a:r>
              <a:rPr lang="en-US" dirty="0"/>
              <a:t>List the prohibited practices when riding in a fire apparatus to an emergency scene. </a:t>
            </a:r>
          </a:p>
          <a:p>
            <a:pPr lvl="0"/>
            <a:r>
              <a:rPr lang="en-US" dirty="0"/>
              <a:t>Describe how to manage traffic safely at an emergency scene.</a:t>
            </a:r>
            <a:endParaRPr lang="en-US" dirty="0">
              <a:latin typeface="Arial"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93" name="Rectangle 13"/>
          <p:cNvSpPr>
            <a:spLocks noGrp="1" noChangeArrowheads="1"/>
          </p:cNvSpPr>
          <p:nvPr>
            <p:ph type="title"/>
          </p:nvPr>
        </p:nvSpPr>
        <p:spPr/>
        <p:txBody>
          <a:bodyPr/>
          <a:lstStyle/>
          <a:p>
            <a:pPr>
              <a:defRPr/>
            </a:pPr>
            <a:r>
              <a:rPr lang="en-US" dirty="0">
                <a:latin typeface="Arial" charset="0"/>
              </a:rPr>
              <a:t>Safe Driving Practices</a:t>
            </a:r>
          </a:p>
        </p:txBody>
      </p:sp>
      <p:sp>
        <p:nvSpPr>
          <p:cNvPr id="250894" name="Rectangle 14"/>
          <p:cNvSpPr>
            <a:spLocks noGrp="1" noChangeArrowheads="1"/>
          </p:cNvSpPr>
          <p:nvPr>
            <p:ph type="body" idx="1"/>
          </p:nvPr>
        </p:nvSpPr>
        <p:spPr/>
        <p:txBody>
          <a:bodyPr/>
          <a:lstStyle/>
          <a:p>
            <a:pPr>
              <a:defRPr/>
            </a:pPr>
            <a:r>
              <a:rPr lang="en-US" dirty="0"/>
              <a:t>In 2016, there were 15,425 collisions involving fire department emergency vehicles.</a:t>
            </a:r>
          </a:p>
          <a:p>
            <a:pPr>
              <a:defRPr/>
            </a:pPr>
            <a:r>
              <a:rPr lang="en-US" dirty="0">
                <a:latin typeface="Arial" charset="0"/>
              </a:rPr>
              <a:t>Emergency driving requires added considerations.</a:t>
            </a:r>
          </a:p>
          <a:p>
            <a:r>
              <a:rPr lang="en-US" dirty="0"/>
              <a:t>Driving while impaired is asking for trouble.</a:t>
            </a:r>
          </a:p>
          <a:p>
            <a:r>
              <a:rPr lang="en-US" dirty="0"/>
              <a:t>Many jurisdictions require a special driver’s license to operate fire apparatus. </a:t>
            </a:r>
          </a:p>
          <a:p>
            <a:r>
              <a:rPr lang="en-US" dirty="0"/>
              <a:t>Many collisions occur when the operator loses control of the vehicle. </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2" name="Rectangle 4"/>
          <p:cNvSpPr>
            <a:spLocks noGrp="1" noChangeArrowheads="1"/>
          </p:cNvSpPr>
          <p:nvPr>
            <p:ph type="title"/>
          </p:nvPr>
        </p:nvSpPr>
        <p:spPr/>
        <p:txBody>
          <a:bodyPr/>
          <a:lstStyle/>
          <a:p>
            <a:pPr>
              <a:defRPr/>
            </a:pPr>
            <a:r>
              <a:rPr lang="en-US" dirty="0">
                <a:latin typeface="Arial" charset="0"/>
              </a:rPr>
              <a:t>Laws and Regulations Governing Emergency Vehicle Operation</a:t>
            </a:r>
          </a:p>
        </p:txBody>
      </p:sp>
      <p:sp>
        <p:nvSpPr>
          <p:cNvPr id="252933" name="Rectangle 5"/>
          <p:cNvSpPr>
            <a:spLocks noGrp="1" noChangeArrowheads="1"/>
          </p:cNvSpPr>
          <p:nvPr>
            <p:ph type="body" idx="1"/>
          </p:nvPr>
        </p:nvSpPr>
        <p:spPr/>
        <p:txBody>
          <a:bodyPr/>
          <a:lstStyle/>
          <a:p>
            <a:pPr>
              <a:defRPr/>
            </a:pPr>
            <a:r>
              <a:rPr lang="en-US" dirty="0">
                <a:latin typeface="Arial" charset="0"/>
              </a:rPr>
              <a:t>Emergency vehicle operators are subject to traffic regulations.</a:t>
            </a:r>
          </a:p>
          <a:p>
            <a:pPr>
              <a:defRPr/>
            </a:pPr>
            <a:r>
              <a:rPr lang="en-US" dirty="0">
                <a:latin typeface="Arial" charset="0"/>
              </a:rPr>
              <a:t>Exemptions are legal only when operating in emergency mode.</a:t>
            </a:r>
          </a:p>
          <a:p>
            <a:pPr>
              <a:defRPr/>
            </a:pPr>
            <a:r>
              <a:rPr lang="en-US" dirty="0">
                <a:latin typeface="Arial" charset="0"/>
              </a:rPr>
              <a:t>Operator can be found liable.</a:t>
            </a:r>
          </a:p>
          <a:p>
            <a:pPr>
              <a:defRPr/>
            </a:pPr>
            <a:r>
              <a:rPr lang="en-US" dirty="0">
                <a:latin typeface="Arial" charset="0"/>
              </a:rPr>
              <a:t>An exemption does not relieve the driver from reasonable care.</a:t>
            </a:r>
          </a:p>
          <a:p>
            <a:pPr>
              <a:defRPr/>
            </a:pPr>
            <a:r>
              <a:rPr lang="en-US" dirty="0">
                <a:latin typeface="Arial" charset="0"/>
              </a:rPr>
              <a:t>Follow state laws and regulations.</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80" name="Rectangle 4"/>
          <p:cNvSpPr>
            <a:spLocks noGrp="1" noChangeArrowheads="1"/>
          </p:cNvSpPr>
          <p:nvPr>
            <p:ph type="title"/>
          </p:nvPr>
        </p:nvSpPr>
        <p:spPr/>
        <p:txBody>
          <a:bodyPr/>
          <a:lstStyle/>
          <a:p>
            <a:pPr>
              <a:defRPr/>
            </a:pPr>
            <a:r>
              <a:rPr lang="en-US" dirty="0">
                <a:latin typeface="Arial" charset="0"/>
              </a:rPr>
              <a:t>SOPs for Personal Vehicles</a:t>
            </a:r>
          </a:p>
        </p:txBody>
      </p:sp>
      <p:sp>
        <p:nvSpPr>
          <p:cNvPr id="254981" name="Rectangle 5"/>
          <p:cNvSpPr>
            <a:spLocks noGrp="1" noChangeArrowheads="1"/>
          </p:cNvSpPr>
          <p:nvPr>
            <p:ph type="body" idx="1"/>
          </p:nvPr>
        </p:nvSpPr>
        <p:spPr/>
        <p:txBody>
          <a:bodyPr/>
          <a:lstStyle/>
          <a:p>
            <a:pPr>
              <a:defRPr/>
            </a:pPr>
            <a:r>
              <a:rPr lang="en-US" dirty="0">
                <a:latin typeface="Arial" charset="0"/>
              </a:rPr>
              <a:t>The use of personal vehicles to respond to fire and emergency medical services (EMS) calls constitutes a fire department function.</a:t>
            </a:r>
          </a:p>
          <a:p>
            <a:pPr>
              <a:defRPr/>
            </a:pPr>
            <a:r>
              <a:rPr lang="en-US" dirty="0">
                <a:latin typeface="Arial" charset="0"/>
              </a:rPr>
              <a:t>Fire departments should have SOPs that dictate the use of personal vehicles.</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p:txBody>
          <a:bodyPr/>
          <a:lstStyle/>
          <a:p>
            <a:pPr>
              <a:defRPr/>
            </a:pPr>
            <a:r>
              <a:rPr lang="en-US" dirty="0">
                <a:latin typeface="Arial" charset="0"/>
              </a:rPr>
              <a:t>Vehicle Collision Prevention</a:t>
            </a:r>
          </a:p>
        </p:txBody>
      </p:sp>
      <p:sp>
        <p:nvSpPr>
          <p:cNvPr id="259077" name="Rectangle 5"/>
          <p:cNvSpPr>
            <a:spLocks noGrp="1" noChangeArrowheads="1"/>
          </p:cNvSpPr>
          <p:nvPr>
            <p:ph type="body" idx="1"/>
          </p:nvPr>
        </p:nvSpPr>
        <p:spPr>
          <a:xfrm>
            <a:off x="457201" y="1600200"/>
            <a:ext cx="4953000" cy="4648200"/>
          </a:xfrm>
        </p:spPr>
        <p:txBody>
          <a:bodyPr/>
          <a:lstStyle/>
          <a:p>
            <a:pPr>
              <a:defRPr/>
            </a:pPr>
            <a:r>
              <a:rPr lang="en-US" sz="2400" dirty="0">
                <a:latin typeface="Arial" charset="0"/>
              </a:rPr>
              <a:t>Take the characteristics of your </a:t>
            </a:r>
            <a:br>
              <a:rPr lang="en-US" sz="2400" dirty="0">
                <a:latin typeface="Arial" charset="0"/>
              </a:rPr>
            </a:br>
            <a:r>
              <a:rPr lang="en-US" sz="2400" dirty="0">
                <a:latin typeface="Arial" charset="0"/>
              </a:rPr>
              <a:t>vehicle into account.</a:t>
            </a:r>
          </a:p>
          <a:p>
            <a:pPr>
              <a:defRPr/>
            </a:pPr>
            <a:r>
              <a:rPr lang="en-US" sz="2400" dirty="0">
                <a:latin typeface="Arial" charset="0"/>
              </a:rPr>
              <a:t>Anticipate the road and road </a:t>
            </a:r>
            <a:br>
              <a:rPr lang="en-US" sz="2400" dirty="0">
                <a:latin typeface="Arial" charset="0"/>
              </a:rPr>
            </a:br>
            <a:r>
              <a:rPr lang="en-US" sz="2400" dirty="0">
                <a:latin typeface="Arial" charset="0"/>
              </a:rPr>
              <a:t>conditions.</a:t>
            </a:r>
          </a:p>
          <a:p>
            <a:pPr>
              <a:defRPr/>
            </a:pPr>
            <a:r>
              <a:rPr lang="en-US" sz="2400" dirty="0">
                <a:latin typeface="Arial" charset="0"/>
              </a:rPr>
              <a:t>Make allowances for weather </a:t>
            </a:r>
            <a:br>
              <a:rPr lang="en-US" sz="2400" dirty="0">
                <a:latin typeface="Arial" charset="0"/>
              </a:rPr>
            </a:br>
            <a:r>
              <a:rPr lang="en-US" sz="2400" dirty="0">
                <a:latin typeface="Arial" charset="0"/>
              </a:rPr>
              <a:t>conditions.</a:t>
            </a:r>
          </a:p>
          <a:p>
            <a:pPr>
              <a:defRPr/>
            </a:pPr>
            <a:r>
              <a:rPr lang="en-US" sz="2400" dirty="0">
                <a:latin typeface="Arial" charset="0"/>
              </a:rPr>
              <a:t>Understand areas of greatest </a:t>
            </a:r>
            <a:br>
              <a:rPr lang="en-US" sz="2400" dirty="0">
                <a:latin typeface="Arial" charset="0"/>
              </a:rPr>
            </a:br>
            <a:r>
              <a:rPr lang="en-US" sz="2400" dirty="0">
                <a:latin typeface="Arial" charset="0"/>
              </a:rPr>
              <a:t>risk, such as intersections.</a:t>
            </a:r>
          </a:p>
          <a:p>
            <a:pPr>
              <a:defRPr/>
            </a:pPr>
            <a:r>
              <a:rPr lang="en-US" sz="2400" dirty="0">
                <a:latin typeface="Arial" charset="0"/>
              </a:rPr>
              <a:t>Be alert for other emergency </a:t>
            </a:r>
            <a:br>
              <a:rPr lang="en-US" sz="2400" dirty="0">
                <a:latin typeface="Arial" charset="0"/>
              </a:rPr>
            </a:br>
            <a:r>
              <a:rPr lang="en-US" sz="2400" dirty="0">
                <a:latin typeface="Arial" charset="0"/>
              </a:rPr>
              <a:t>vehicles.</a:t>
            </a:r>
          </a:p>
          <a:p>
            <a:pPr>
              <a:defRPr/>
            </a:pPr>
            <a:r>
              <a:rPr lang="en-US" sz="2400" dirty="0">
                <a:latin typeface="Arial" charset="0"/>
              </a:rPr>
              <a:t>Drive with a cushion of safety.</a:t>
            </a:r>
            <a:endParaRPr lang="en-US" dirty="0">
              <a:latin typeface="Arial" charset="0"/>
            </a:endParaRPr>
          </a:p>
        </p:txBody>
      </p:sp>
      <p:pic>
        <p:nvPicPr>
          <p:cNvPr id="3" name="Picture 2" descr="Illustration 1 shows an emergency vehicle moving straight through an intersection while a car approaches from the left causing a potential crash point. Illustration 2 shows an emergency vehicle moving straight through an intersection while a car approaches from the right causing a potential crash point. Illustration 3 shows an emergency vehicle making a left turn at an intersection while a car approaches from the front causing a potential crash point. Illustration 4 shows an emergency vehicle making a right turn at an intersection while a car approaches from the left causing a potential crash point. Illustration 5 shows an emergency vehicle making a right turn at an intersection while a car approaches from behind causing a potential crash point." title="A series of illustrations is shown.">
            <a:extLst>
              <a:ext uri="{FF2B5EF4-FFF2-40B4-BE49-F238E27FC236}">
                <a16:creationId xmlns:a16="http://schemas.microsoft.com/office/drawing/2014/main" id="{B27D85AA-D097-E94B-B997-BB7400558D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86400" y="1905000"/>
            <a:ext cx="3117850" cy="3850504"/>
          </a:xfrm>
          <a:prstGeom prst="rect">
            <a:avLst/>
          </a:prstGeom>
        </p:spPr>
      </p:pic>
      <p:sp>
        <p:nvSpPr>
          <p:cNvPr id="7" name="Rectangle 6">
            <a:extLst>
              <a:ext uri="{FF2B5EF4-FFF2-40B4-BE49-F238E27FC236}">
                <a16:creationId xmlns:a16="http://schemas.microsoft.com/office/drawing/2014/main" id="{89DF20CC-0A0F-4FF8-BFC0-B5F7CD934A9C}"/>
              </a:ext>
            </a:extLst>
          </p:cNvPr>
          <p:cNvSpPr/>
          <p:nvPr/>
        </p:nvSpPr>
        <p:spPr>
          <a:xfrm>
            <a:off x="6306180" y="5844860"/>
            <a:ext cx="1478290"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p:txBody>
          <a:bodyPr/>
          <a:lstStyle/>
          <a:p>
            <a:pPr>
              <a:defRPr/>
            </a:pPr>
            <a:r>
              <a:rPr lang="en-US" dirty="0">
                <a:latin typeface="Arial" charset="0"/>
              </a:rPr>
              <a:t>The Importance of Vehicle Maintenance</a:t>
            </a:r>
          </a:p>
        </p:txBody>
      </p:sp>
      <p:sp>
        <p:nvSpPr>
          <p:cNvPr id="261125" name="Rectangle 5"/>
          <p:cNvSpPr>
            <a:spLocks noGrp="1" noChangeArrowheads="1"/>
          </p:cNvSpPr>
          <p:nvPr>
            <p:ph type="body" idx="1"/>
          </p:nvPr>
        </p:nvSpPr>
        <p:spPr/>
        <p:txBody>
          <a:bodyPr/>
          <a:lstStyle/>
          <a:p>
            <a:pPr>
              <a:defRPr/>
            </a:pPr>
            <a:r>
              <a:rPr lang="en-US" dirty="0">
                <a:latin typeface="Arial" charset="0"/>
              </a:rPr>
              <a:t>Perform regular maintenance on fire department and personal vehicles, including:</a:t>
            </a:r>
          </a:p>
          <a:p>
            <a:pPr lvl="1"/>
            <a:r>
              <a:rPr lang="en-US" dirty="0"/>
              <a:t>Engine</a:t>
            </a:r>
          </a:p>
          <a:p>
            <a:pPr lvl="1"/>
            <a:r>
              <a:rPr lang="en-US" dirty="0"/>
              <a:t>Transmission</a:t>
            </a:r>
          </a:p>
          <a:p>
            <a:pPr lvl="1"/>
            <a:r>
              <a:rPr lang="en-US" dirty="0"/>
              <a:t>Brakes</a:t>
            </a:r>
          </a:p>
          <a:p>
            <a:pPr lvl="1"/>
            <a:r>
              <a:rPr lang="en-US" dirty="0"/>
              <a:t>Tires</a:t>
            </a:r>
          </a:p>
          <a:p>
            <a:pPr lvl="1"/>
            <a:r>
              <a:rPr lang="en-US" dirty="0"/>
              <a:t>Suspension and steering system</a:t>
            </a:r>
          </a:p>
          <a:p>
            <a:pPr lvl="1"/>
            <a:r>
              <a:rPr lang="en-US" dirty="0"/>
              <a:t>Windshield wipers and washers</a:t>
            </a:r>
          </a:p>
          <a:p>
            <a:pPr lvl="1"/>
            <a:r>
              <a:rPr lang="en-US" dirty="0"/>
              <a:t>Headlights, taillights, and turn signals </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81" name="Rectangle 13"/>
          <p:cNvSpPr>
            <a:spLocks noGrp="1" noChangeArrowheads="1"/>
          </p:cNvSpPr>
          <p:nvPr>
            <p:ph type="title"/>
          </p:nvPr>
        </p:nvSpPr>
        <p:spPr/>
        <p:txBody>
          <a:bodyPr/>
          <a:lstStyle/>
          <a:p>
            <a:pPr>
              <a:defRPr/>
            </a:pPr>
            <a:r>
              <a:rPr lang="en-US" dirty="0">
                <a:latin typeface="Arial" charset="0"/>
              </a:rPr>
              <a:t>Safety at Emergency Incidents</a:t>
            </a:r>
          </a:p>
        </p:txBody>
      </p:sp>
      <p:sp>
        <p:nvSpPr>
          <p:cNvPr id="263182" name="Rectangle 14"/>
          <p:cNvSpPr>
            <a:spLocks noGrp="1" noChangeArrowheads="1"/>
          </p:cNvSpPr>
          <p:nvPr>
            <p:ph type="body" idx="1"/>
          </p:nvPr>
        </p:nvSpPr>
        <p:spPr/>
        <p:txBody>
          <a:bodyPr/>
          <a:lstStyle/>
          <a:p>
            <a:pPr>
              <a:defRPr/>
            </a:pPr>
            <a:r>
              <a:rPr lang="en-US" dirty="0">
                <a:latin typeface="Arial" charset="0"/>
              </a:rPr>
              <a:t>Do not charge blindly into action.</a:t>
            </a:r>
          </a:p>
          <a:p>
            <a:pPr>
              <a:defRPr/>
            </a:pPr>
            <a:r>
              <a:rPr lang="en-US" dirty="0">
                <a:latin typeface="Arial" charset="0"/>
              </a:rPr>
              <a:t>Your job is to pay attention and report things that do not match expectations.</a:t>
            </a:r>
          </a:p>
          <a:p>
            <a:pPr>
              <a:defRPr/>
            </a:pPr>
            <a:r>
              <a:rPr lang="en-US" dirty="0">
                <a:latin typeface="Arial" charset="0"/>
              </a:rPr>
              <a:t>Wait for the officer in command to “size-up” the situation before acting.</a:t>
            </a:r>
          </a:p>
          <a:p>
            <a:pPr lvl="1">
              <a:defRPr/>
            </a:pPr>
            <a:r>
              <a:rPr lang="en-US" dirty="0">
                <a:latin typeface="Arial" charset="0"/>
              </a:rPr>
              <a:t>Follow the officer’s instructions.</a:t>
            </a:r>
          </a:p>
          <a:p>
            <a:pPr lvl="1">
              <a:defRPr/>
            </a:pPr>
            <a:r>
              <a:rPr lang="en-US" dirty="0">
                <a:latin typeface="Arial" charset="0"/>
              </a:rPr>
              <a:t>Always work in assigned teams.</a:t>
            </a:r>
          </a:p>
          <a:p>
            <a:pPr lvl="1">
              <a:defRPr/>
            </a:pPr>
            <a:r>
              <a:rPr lang="en-US" dirty="0">
                <a:latin typeface="Arial" charset="0"/>
              </a:rPr>
              <a:t>Do not freelance.</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22" name="Rectangle 6"/>
          <p:cNvSpPr>
            <a:spLocks noGrp="1" noChangeArrowheads="1"/>
          </p:cNvSpPr>
          <p:nvPr>
            <p:ph type="title"/>
          </p:nvPr>
        </p:nvSpPr>
        <p:spPr/>
        <p:txBody>
          <a:bodyPr/>
          <a:lstStyle/>
          <a:p>
            <a:pPr>
              <a:defRPr/>
            </a:pPr>
            <a:r>
              <a:rPr lang="en-US" dirty="0">
                <a:latin typeface="Arial" charset="0"/>
              </a:rPr>
              <a:t>Teamwork</a:t>
            </a:r>
          </a:p>
        </p:txBody>
      </p:sp>
      <p:sp>
        <p:nvSpPr>
          <p:cNvPr id="265223" name="Rectangle 7"/>
          <p:cNvSpPr>
            <a:spLocks noGrp="1" noChangeArrowheads="1"/>
          </p:cNvSpPr>
          <p:nvPr>
            <p:ph sz="half" idx="1"/>
          </p:nvPr>
        </p:nvSpPr>
        <p:spPr/>
        <p:txBody>
          <a:bodyPr/>
          <a:lstStyle/>
          <a:p>
            <a:pPr>
              <a:defRPr/>
            </a:pPr>
            <a:r>
              <a:rPr lang="en-US" dirty="0">
                <a:latin typeface="Arial" charset="0"/>
              </a:rPr>
              <a:t>Maintain a minimum of two fire fighters in each team.</a:t>
            </a:r>
          </a:p>
          <a:p>
            <a:pPr>
              <a:defRPr/>
            </a:pPr>
            <a:r>
              <a:rPr lang="en-US" dirty="0">
                <a:latin typeface="Arial" charset="0"/>
              </a:rPr>
              <a:t>Never work alone.</a:t>
            </a:r>
          </a:p>
          <a:p>
            <a:pPr>
              <a:defRPr/>
            </a:pPr>
            <a:r>
              <a:rPr lang="en-US" dirty="0">
                <a:latin typeface="Arial" charset="0"/>
              </a:rPr>
              <a:t>Entire team must leave together.</a:t>
            </a:r>
          </a:p>
          <a:p>
            <a:r>
              <a:rPr lang="en-US" dirty="0"/>
              <a:t>Maintain contact with each other at all times.</a:t>
            </a:r>
          </a:p>
        </p:txBody>
      </p:sp>
      <p:pic>
        <p:nvPicPr>
          <p:cNvPr id="265221" name="Picture 5" descr="A photo shows two fire fighters crouching down near a building wall."/>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4572000" y="2451556"/>
            <a:ext cx="4114800" cy="2705100"/>
          </a:xfrm>
          <a:prstGeom prst="rect">
            <a:avLst/>
          </a:prstGeom>
          <a:noFill/>
          <a:ln w="19050">
            <a:solidFill>
              <a:srgbClr val="FFFFFF">
                <a:alpha val="34000"/>
              </a:srgb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5890255" y="5257800"/>
            <a:ext cx="1478290" cy="215444"/>
          </a:xfrm>
          <a:prstGeom prst="rect">
            <a:avLst/>
          </a:prstGeom>
        </p:spPr>
        <p:txBody>
          <a:bodyPr wrap="none">
            <a:spAutoFit/>
          </a:bodyPr>
          <a:lstStyle/>
          <a:p>
            <a:r>
              <a:rPr lang="en-US" sz="800" dirty="0">
                <a:solidFill>
                  <a:schemeClr val="tx1"/>
                </a:solidFill>
                <a:latin typeface="FrutigerLTStd-LightCn"/>
              </a:rPr>
              <a:t>© Jones &amp; Bartlett Learning.</a:t>
            </a:r>
            <a:endParaRPr lang="en-US" dirty="0">
              <a:solidFill>
                <a:schemeClr val="tx1"/>
              </a:solidFill>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6" name="Rectangle 4"/>
          <p:cNvSpPr>
            <a:spLocks noGrp="1" noChangeArrowheads="1"/>
          </p:cNvSpPr>
          <p:nvPr>
            <p:ph type="title"/>
          </p:nvPr>
        </p:nvSpPr>
        <p:spPr/>
        <p:txBody>
          <a:bodyPr/>
          <a:lstStyle/>
          <a:p>
            <a:pPr>
              <a:defRPr/>
            </a:pPr>
            <a:r>
              <a:rPr lang="en-US" dirty="0">
                <a:latin typeface="Arial" charset="0"/>
              </a:rPr>
              <a:t>Personnel Accountability</a:t>
            </a:r>
          </a:p>
        </p:txBody>
      </p:sp>
      <p:sp>
        <p:nvSpPr>
          <p:cNvPr id="269317" name="Rectangle 5"/>
          <p:cNvSpPr>
            <a:spLocks noGrp="1" noChangeArrowheads="1"/>
          </p:cNvSpPr>
          <p:nvPr>
            <p:ph type="body" idx="1"/>
          </p:nvPr>
        </p:nvSpPr>
        <p:spPr/>
        <p:txBody>
          <a:bodyPr/>
          <a:lstStyle/>
          <a:p>
            <a:pPr>
              <a:defRPr/>
            </a:pPr>
            <a:r>
              <a:rPr lang="en-US" dirty="0">
                <a:latin typeface="Arial" charset="0"/>
              </a:rPr>
              <a:t>Accountability system should record:</a:t>
            </a:r>
          </a:p>
          <a:p>
            <a:pPr lvl="1">
              <a:defRPr/>
            </a:pPr>
            <a:r>
              <a:rPr lang="en-US" dirty="0">
                <a:latin typeface="Arial" charset="0"/>
                <a:ea typeface="Microsoft YaHei" charset="0"/>
              </a:rPr>
              <a:t>Individuals assigned to each team</a:t>
            </a:r>
          </a:p>
          <a:p>
            <a:pPr lvl="1">
              <a:defRPr/>
            </a:pPr>
            <a:r>
              <a:rPr lang="en-US" dirty="0">
                <a:latin typeface="Arial" charset="0"/>
                <a:ea typeface="Microsoft YaHei" charset="0"/>
              </a:rPr>
              <a:t>Assignments for each team</a:t>
            </a:r>
          </a:p>
          <a:p>
            <a:pPr lvl="1">
              <a:defRPr/>
            </a:pPr>
            <a:r>
              <a:rPr lang="en-US" dirty="0">
                <a:latin typeface="Arial" charset="0"/>
                <a:ea typeface="Microsoft YaHei" charset="0"/>
              </a:rPr>
              <a:t>Team’s current activities</a:t>
            </a:r>
          </a:p>
          <a:p>
            <a:pPr>
              <a:defRPr/>
            </a:pPr>
            <a:r>
              <a:rPr lang="en-US" dirty="0">
                <a:latin typeface="Arial" charset="0"/>
              </a:rPr>
              <a:t>Provides an up-to-date accounting of everyone who is working at the incident</a:t>
            </a:r>
          </a:p>
          <a:p>
            <a:pPr>
              <a:defRPr/>
            </a:pPr>
            <a:r>
              <a:rPr lang="en-US" dirty="0"/>
              <a:t>Fire fighters must learn their department’s accountability system, how to work within it, and how it works within the ICS.</a:t>
            </a:r>
            <a:endParaRPr lang="en-US" dirty="0">
              <a:latin typeface="Arial" charset="0"/>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21" name="Rectangle 13"/>
          <p:cNvSpPr>
            <a:spLocks noGrp="1" noChangeArrowheads="1"/>
          </p:cNvSpPr>
          <p:nvPr>
            <p:ph type="title"/>
          </p:nvPr>
        </p:nvSpPr>
        <p:spPr/>
        <p:txBody>
          <a:bodyPr/>
          <a:lstStyle/>
          <a:p>
            <a:pPr>
              <a:defRPr/>
            </a:pPr>
            <a:r>
              <a:rPr lang="en-US" dirty="0">
                <a:latin typeface="Arial" charset="0"/>
              </a:rPr>
              <a:t>Scene Hazards</a:t>
            </a:r>
          </a:p>
        </p:txBody>
      </p:sp>
      <p:sp>
        <p:nvSpPr>
          <p:cNvPr id="273422" name="Rectangle 14"/>
          <p:cNvSpPr>
            <a:spLocks noGrp="1" noChangeArrowheads="1"/>
          </p:cNvSpPr>
          <p:nvPr>
            <p:ph type="body" idx="1"/>
          </p:nvPr>
        </p:nvSpPr>
        <p:spPr/>
        <p:txBody>
          <a:bodyPr/>
          <a:lstStyle/>
          <a:p>
            <a:pPr>
              <a:defRPr/>
            </a:pPr>
            <a:r>
              <a:rPr lang="en-US" dirty="0">
                <a:latin typeface="Arial" charset="0"/>
              </a:rPr>
              <a:t>Be aware of your surroundings.</a:t>
            </a:r>
          </a:p>
          <a:p>
            <a:pPr>
              <a:defRPr/>
            </a:pPr>
            <a:r>
              <a:rPr lang="en-US" dirty="0">
                <a:latin typeface="Arial" charset="0"/>
              </a:rPr>
              <a:t>Always operate within established boundaries and protected work areas.</a:t>
            </a:r>
          </a:p>
          <a:p>
            <a:pPr>
              <a:defRPr/>
            </a:pPr>
            <a:r>
              <a:rPr lang="en-US" dirty="0">
                <a:latin typeface="Arial" charset="0"/>
              </a:rPr>
              <a:t>Changing fire conditions will affect safety.</a:t>
            </a:r>
          </a:p>
          <a:p>
            <a:pPr>
              <a:defRPr/>
            </a:pPr>
            <a:r>
              <a:rPr lang="en-US" dirty="0">
                <a:latin typeface="Arial" charset="0"/>
              </a:rPr>
              <a:t>Do not let down your safety guard.</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a:t>
            </a:r>
          </a:p>
        </p:txBody>
      </p:sp>
      <p:sp>
        <p:nvSpPr>
          <p:cNvPr id="3" name="Content Placeholder 2"/>
          <p:cNvSpPr>
            <a:spLocks noGrp="1"/>
          </p:cNvSpPr>
          <p:nvPr>
            <p:ph idx="1"/>
          </p:nvPr>
        </p:nvSpPr>
        <p:spPr/>
        <p:txBody>
          <a:bodyPr/>
          <a:lstStyle/>
          <a:p>
            <a:r>
              <a:rPr lang="en-US" dirty="0"/>
              <a:t>One of the first tasks at most structure fires</a:t>
            </a:r>
          </a:p>
          <a:p>
            <a:pPr lvl="1"/>
            <a:r>
              <a:rPr lang="en-US" dirty="0"/>
              <a:t>Once utilities are controlled, this should be communicated to the IC.</a:t>
            </a:r>
          </a:p>
          <a:p>
            <a:pPr lvl="1"/>
            <a:r>
              <a:rPr lang="en-US" dirty="0"/>
              <a:t>If control cannot be completed, the IC should determine the safest course of action.</a:t>
            </a:r>
          </a:p>
          <a:p>
            <a:r>
              <a:rPr lang="en-US" dirty="0"/>
              <a:t>All fire fighters should know how to shut off a building’s electrical, gas, and water service.</a:t>
            </a:r>
          </a:p>
        </p:txBody>
      </p:sp>
    </p:spTree>
    <p:extLst>
      <p:ext uri="{BB962C8B-B14F-4D97-AF65-F5344CB8AC3E}">
        <p14:creationId xmlns:p14="http://schemas.microsoft.com/office/powerpoint/2010/main" val="296301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85" name="Rectangle 13"/>
          <p:cNvSpPr>
            <a:spLocks noGrp="1" noChangeArrowheads="1"/>
          </p:cNvSpPr>
          <p:nvPr>
            <p:ph type="title"/>
          </p:nvPr>
        </p:nvSpPr>
        <p:spPr/>
        <p:txBody>
          <a:bodyPr/>
          <a:lstStyle/>
          <a:p>
            <a:pPr>
              <a:defRPr/>
            </a:pPr>
            <a:r>
              <a:rPr lang="en-US" dirty="0">
                <a:latin typeface="Arial" charset="0"/>
              </a:rPr>
              <a:t>Knowledge Objectives</a:t>
            </a:r>
          </a:p>
        </p:txBody>
      </p:sp>
      <p:sp>
        <p:nvSpPr>
          <p:cNvPr id="207886" name="Rectangle 14"/>
          <p:cNvSpPr>
            <a:spLocks noGrp="1" noChangeArrowheads="1"/>
          </p:cNvSpPr>
          <p:nvPr>
            <p:ph type="body" idx="1"/>
          </p:nvPr>
        </p:nvSpPr>
        <p:spPr/>
        <p:txBody>
          <a:bodyPr/>
          <a:lstStyle/>
          <a:p>
            <a:pPr lvl="0"/>
            <a:r>
              <a:rPr lang="en-US" dirty="0"/>
              <a:t>List the four general principles that govern emergency vehicle operation. </a:t>
            </a:r>
          </a:p>
          <a:p>
            <a:pPr lvl="0"/>
            <a:r>
              <a:rPr lang="en-US" dirty="0"/>
              <a:t>Explain how the teamwork concept is applied during every stage of an emergency incident to ensure the safety of all fire fighters. </a:t>
            </a:r>
          </a:p>
          <a:p>
            <a:pPr lvl="0"/>
            <a:r>
              <a:rPr lang="en-US" dirty="0"/>
              <a:t>Describe how the personnel accountability system is implemented during an emergency incident. </a:t>
            </a:r>
          </a:p>
          <a:p>
            <a:pPr lvl="0"/>
            <a:r>
              <a:rPr lang="en-US" dirty="0"/>
              <a:t>Explain considerations for hazard and scene control.</a:t>
            </a:r>
            <a:endParaRPr lang="en-US" dirty="0">
              <a:latin typeface="Arial"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Service</a:t>
            </a:r>
          </a:p>
        </p:txBody>
      </p:sp>
      <p:sp>
        <p:nvSpPr>
          <p:cNvPr id="4" name="Content Placeholder 3"/>
          <p:cNvSpPr>
            <a:spLocks noGrp="1"/>
          </p:cNvSpPr>
          <p:nvPr>
            <p:ph sz="half" idx="1"/>
          </p:nvPr>
        </p:nvSpPr>
        <p:spPr>
          <a:xfrm>
            <a:off x="457199" y="1828800"/>
            <a:ext cx="4835525" cy="4294188"/>
          </a:xfrm>
        </p:spPr>
        <p:txBody>
          <a:bodyPr/>
          <a:lstStyle/>
          <a:p>
            <a:pPr>
              <a:spcBef>
                <a:spcPts val="0"/>
              </a:spcBef>
            </a:pPr>
            <a:r>
              <a:rPr lang="en-US" dirty="0"/>
              <a:t>Invisible emergency scene hazard </a:t>
            </a:r>
          </a:p>
          <a:p>
            <a:pPr>
              <a:spcBef>
                <a:spcPts val="0"/>
              </a:spcBef>
            </a:pPr>
            <a:r>
              <a:rPr lang="en-US" dirty="0"/>
              <a:t>Type of electricity delivery depends on utility. company/age of system </a:t>
            </a:r>
          </a:p>
          <a:p>
            <a:pPr>
              <a:spcBef>
                <a:spcPts val="0"/>
              </a:spcBef>
            </a:pPr>
            <a:r>
              <a:rPr lang="en-US" dirty="0"/>
              <a:t>Energized power lines may be present.</a:t>
            </a:r>
          </a:p>
          <a:p>
            <a:pPr>
              <a:spcBef>
                <a:spcPts val="0"/>
              </a:spcBef>
            </a:pPr>
            <a:r>
              <a:rPr lang="en-US" dirty="0"/>
              <a:t>Always check for overhead power lines when raising ladders.</a:t>
            </a:r>
          </a:p>
        </p:txBody>
      </p:sp>
      <p:pic>
        <p:nvPicPr>
          <p:cNvPr id="6" name="Content Placeholder 5" descr="A photo shows a circular electric meter mounted on a rectangular board outside a building. "/>
          <p:cNvPicPr>
            <a:picLocks noGrp="1" noChangeAspect="1"/>
          </p:cNvPicPr>
          <p:nvPr>
            <p:ph sz="half" idx="2"/>
          </p:nvPr>
        </p:nvPicPr>
        <p:blipFill>
          <a:blip r:embed="rId2"/>
          <a:stretch>
            <a:fillRect/>
          </a:stretch>
        </p:blipFill>
        <p:spPr>
          <a:xfrm>
            <a:off x="5292725" y="2020437"/>
            <a:ext cx="3390900" cy="3371850"/>
          </a:xfrm>
          <a:prstGeom prst="rect">
            <a:avLst/>
          </a:prstGeom>
        </p:spPr>
      </p:pic>
      <p:sp>
        <p:nvSpPr>
          <p:cNvPr id="7" name="Rectangle 6"/>
          <p:cNvSpPr/>
          <p:nvPr/>
        </p:nvSpPr>
        <p:spPr>
          <a:xfrm>
            <a:off x="5642408" y="5392287"/>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Ellman.</a:t>
            </a:r>
            <a:endParaRPr lang="en-US" dirty="0">
              <a:solidFill>
                <a:schemeClr val="tx1"/>
              </a:solidFill>
            </a:endParaRPr>
          </a:p>
        </p:txBody>
      </p:sp>
    </p:spTree>
    <p:extLst>
      <p:ext uri="{BB962C8B-B14F-4D97-AF65-F5344CB8AC3E}">
        <p14:creationId xmlns:p14="http://schemas.microsoft.com/office/powerpoint/2010/main" val="4244919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Service</a:t>
            </a:r>
          </a:p>
        </p:txBody>
      </p:sp>
      <p:sp>
        <p:nvSpPr>
          <p:cNvPr id="3" name="Content Placeholder 2"/>
          <p:cNvSpPr>
            <a:spLocks noGrp="1"/>
          </p:cNvSpPr>
          <p:nvPr>
            <p:ph idx="1"/>
          </p:nvPr>
        </p:nvSpPr>
        <p:spPr/>
        <p:txBody>
          <a:bodyPr/>
          <a:lstStyle/>
          <a:p>
            <a:r>
              <a:rPr lang="en-US" dirty="0"/>
              <a:t>During any firefighting operations, the electric power supply should be turned off.</a:t>
            </a:r>
          </a:p>
          <a:p>
            <a:r>
              <a:rPr lang="en-US" dirty="0"/>
              <a:t>Park apparatus outside the area and away from power lines.</a:t>
            </a:r>
          </a:p>
          <a:p>
            <a:r>
              <a:rPr lang="en-US" dirty="0"/>
              <a:t>A downed power line should be considered energized until the power company confirms that it is dead.</a:t>
            </a:r>
          </a:p>
          <a:p>
            <a:r>
              <a:rPr lang="en-US" dirty="0"/>
              <a:t>Do not use water to suppress fires near downed power lines.</a:t>
            </a:r>
          </a:p>
        </p:txBody>
      </p:sp>
    </p:spTree>
    <p:extLst>
      <p:ext uri="{BB962C8B-B14F-4D97-AF65-F5344CB8AC3E}">
        <p14:creationId xmlns:p14="http://schemas.microsoft.com/office/powerpoint/2010/main" val="1065731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Service</a:t>
            </a:r>
          </a:p>
        </p:txBody>
      </p:sp>
      <p:sp>
        <p:nvSpPr>
          <p:cNvPr id="3" name="Content Placeholder 2"/>
          <p:cNvSpPr>
            <a:spLocks noGrp="1"/>
          </p:cNvSpPr>
          <p:nvPr>
            <p:ph idx="1"/>
          </p:nvPr>
        </p:nvSpPr>
        <p:spPr/>
        <p:txBody>
          <a:bodyPr/>
          <a:lstStyle/>
          <a:p>
            <a:r>
              <a:rPr lang="en-US" dirty="0"/>
              <a:t>In general, to turn off an electrical service to a structure, you must first identify the circuit breaker box that supplies the building or part of the building in which you need to disconnect the power. </a:t>
            </a:r>
          </a:p>
          <a:p>
            <a:r>
              <a:rPr lang="en-US" dirty="0"/>
              <a:t>Then you can turn off the main circuit breaker that supplies the whole breaker box.</a:t>
            </a:r>
          </a:p>
          <a:p>
            <a:r>
              <a:rPr lang="en-US" dirty="0"/>
              <a:t>Work with the utility company if required.</a:t>
            </a:r>
          </a:p>
        </p:txBody>
      </p:sp>
    </p:spTree>
    <p:extLst>
      <p:ext uri="{BB962C8B-B14F-4D97-AF65-F5344CB8AC3E}">
        <p14:creationId xmlns:p14="http://schemas.microsoft.com/office/powerpoint/2010/main" val="1986701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Service: Natural Gas</a:t>
            </a:r>
          </a:p>
        </p:txBody>
      </p:sp>
      <p:sp>
        <p:nvSpPr>
          <p:cNvPr id="4" name="Content Placeholder 3"/>
          <p:cNvSpPr>
            <a:spLocks noGrp="1"/>
          </p:cNvSpPr>
          <p:nvPr>
            <p:ph sz="half" idx="1"/>
          </p:nvPr>
        </p:nvSpPr>
        <p:spPr>
          <a:xfrm>
            <a:off x="457200" y="1828800"/>
            <a:ext cx="4114800" cy="4294188"/>
          </a:xfrm>
        </p:spPr>
        <p:txBody>
          <a:bodyPr/>
          <a:lstStyle/>
          <a:p>
            <a:r>
              <a:rPr lang="en-US" dirty="0"/>
              <a:t>Delivered through a network of underground pipes</a:t>
            </a:r>
          </a:p>
          <a:p>
            <a:r>
              <a:rPr lang="en-US" dirty="0"/>
              <a:t>Usually controlled by a single valve outside building or in basement</a:t>
            </a:r>
          </a:p>
        </p:txBody>
      </p:sp>
      <p:pic>
        <p:nvPicPr>
          <p:cNvPr id="6" name="Content Placeholder 5" descr="This natural gas shut off valve is generally located outside the building at the entry point of the gas piping. In older buildings, the shut-off valve for a natural gas system may be located in the basement."/>
          <p:cNvPicPr>
            <a:picLocks noGrp="1" noChangeAspect="1"/>
          </p:cNvPicPr>
          <p:nvPr>
            <p:ph sz="half" idx="2"/>
          </p:nvPr>
        </p:nvPicPr>
        <p:blipFill>
          <a:blip r:embed="rId2"/>
          <a:stretch>
            <a:fillRect/>
          </a:stretch>
        </p:blipFill>
        <p:spPr>
          <a:xfrm>
            <a:off x="5131594" y="1861344"/>
            <a:ext cx="3067050" cy="4229100"/>
          </a:xfrm>
          <a:prstGeom prst="rect">
            <a:avLst/>
          </a:prstGeom>
        </p:spPr>
      </p:pic>
      <p:sp>
        <p:nvSpPr>
          <p:cNvPr id="7" name="Rectangle 6"/>
          <p:cNvSpPr/>
          <p:nvPr/>
        </p:nvSpPr>
        <p:spPr>
          <a:xfrm rot="16200000">
            <a:off x="7836758" y="3450823"/>
            <a:ext cx="1478290" cy="215444"/>
          </a:xfrm>
          <a:prstGeom prst="rect">
            <a:avLst/>
          </a:prstGeom>
        </p:spPr>
        <p:txBody>
          <a:bodyPr wrap="none">
            <a:spAutoFit/>
          </a:bodyPr>
          <a:lstStyle/>
          <a:p>
            <a:r>
              <a:rPr lang="en-US" sz="800" dirty="0">
                <a:solidFill>
                  <a:schemeClr val="tx1"/>
                </a:solidFill>
                <a:latin typeface="FrutigerLTStd-LightCn"/>
              </a:rPr>
              <a:t>© lucag_g/Shutterstock, Inc.</a:t>
            </a:r>
            <a:endParaRPr lang="en-US" dirty="0">
              <a:solidFill>
                <a:schemeClr val="tx1"/>
              </a:solidFill>
            </a:endParaRPr>
          </a:p>
        </p:txBody>
      </p:sp>
    </p:spTree>
    <p:extLst>
      <p:ext uri="{BB962C8B-B14F-4D97-AF65-F5344CB8AC3E}">
        <p14:creationId xmlns:p14="http://schemas.microsoft.com/office/powerpoint/2010/main" val="282483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Service: LPG</a:t>
            </a:r>
          </a:p>
        </p:txBody>
      </p:sp>
      <p:sp>
        <p:nvSpPr>
          <p:cNvPr id="4" name="Content Placeholder 3"/>
          <p:cNvSpPr>
            <a:spLocks noGrp="1"/>
          </p:cNvSpPr>
          <p:nvPr>
            <p:ph sz="half" idx="1"/>
          </p:nvPr>
        </p:nvSpPr>
        <p:spPr/>
        <p:txBody>
          <a:bodyPr/>
          <a:lstStyle/>
          <a:p>
            <a:r>
              <a:rPr lang="en-US" dirty="0"/>
              <a:t>Delivered by a tank truck and stored on the premises</a:t>
            </a:r>
          </a:p>
          <a:p>
            <a:r>
              <a:rPr lang="en-US" dirty="0"/>
              <a:t>Shut-off is located at the storage tank.</a:t>
            </a:r>
          </a:p>
          <a:p>
            <a:r>
              <a:rPr lang="en-US" dirty="0"/>
              <a:t>Rotate the handle into the fully closed position.</a:t>
            </a:r>
          </a:p>
        </p:txBody>
      </p:sp>
      <p:pic>
        <p:nvPicPr>
          <p:cNvPr id="7" name="Content Placeholder 6" descr="The shut off valve for an LPG system is usually located at the storage tank."/>
          <p:cNvPicPr>
            <a:picLocks noGrp="1" noChangeAspect="1"/>
          </p:cNvPicPr>
          <p:nvPr>
            <p:ph sz="half" idx="2"/>
          </p:nvPr>
        </p:nvPicPr>
        <p:blipFill>
          <a:blip r:embed="rId2"/>
          <a:stretch>
            <a:fillRect/>
          </a:stretch>
        </p:blipFill>
        <p:spPr>
          <a:xfrm>
            <a:off x="4988719" y="1932781"/>
            <a:ext cx="3352800" cy="4086225"/>
          </a:xfrm>
          <a:prstGeom prst="rect">
            <a:avLst/>
          </a:prstGeom>
        </p:spPr>
      </p:pic>
      <p:sp>
        <p:nvSpPr>
          <p:cNvPr id="6" name="Rectangle 5"/>
          <p:cNvSpPr/>
          <p:nvPr/>
        </p:nvSpPr>
        <p:spPr>
          <a:xfrm>
            <a:off x="5810558" y="6022635"/>
            <a:ext cx="1709122" cy="230832"/>
          </a:xfrm>
          <a:prstGeom prst="rect">
            <a:avLst/>
          </a:prstGeom>
        </p:spPr>
        <p:txBody>
          <a:bodyPr wrap="none">
            <a:spAutoFit/>
          </a:bodyPr>
          <a:lstStyle/>
          <a:p>
            <a:r>
              <a:rPr lang="en-US" sz="900" dirty="0">
                <a:solidFill>
                  <a:srgbClr val="000000"/>
                </a:solidFill>
                <a:latin typeface="Tahoma" panose="020B0604030504040204" pitchFamily="34" charset="0"/>
              </a:rPr>
              <a:t>Courtesy of Amanda Mitchell. </a:t>
            </a:r>
            <a:endParaRPr lang="en-US" sz="900" dirty="0"/>
          </a:p>
        </p:txBody>
      </p:sp>
    </p:spTree>
    <p:extLst>
      <p:ext uri="{BB962C8B-B14F-4D97-AF65-F5344CB8AC3E}">
        <p14:creationId xmlns:p14="http://schemas.microsoft.com/office/powerpoint/2010/main" val="1514982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Service</a:t>
            </a:r>
          </a:p>
        </p:txBody>
      </p:sp>
      <p:sp>
        <p:nvSpPr>
          <p:cNvPr id="3" name="Content Placeholder 2"/>
          <p:cNvSpPr>
            <a:spLocks noGrp="1"/>
          </p:cNvSpPr>
          <p:nvPr>
            <p:ph idx="1"/>
          </p:nvPr>
        </p:nvSpPr>
        <p:spPr/>
        <p:txBody>
          <a:bodyPr/>
          <a:lstStyle/>
          <a:p>
            <a:r>
              <a:rPr lang="en-US" dirty="0"/>
              <a:t>Can usually be shut off by closing one valve at the entry point</a:t>
            </a:r>
          </a:p>
          <a:p>
            <a:r>
              <a:rPr lang="en-US" dirty="0"/>
              <a:t>Underground valve often accessed through a curb box</a:t>
            </a:r>
          </a:p>
          <a:p>
            <a:r>
              <a:rPr lang="en-US" dirty="0"/>
              <a:t>Another valve is usually found inside the building where the water line enters.</a:t>
            </a:r>
          </a:p>
        </p:txBody>
      </p:sp>
    </p:spTree>
    <p:extLst>
      <p:ext uri="{BB962C8B-B14F-4D97-AF65-F5344CB8AC3E}">
        <p14:creationId xmlns:p14="http://schemas.microsoft.com/office/powerpoint/2010/main" val="3308251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65" name="Rectangle 13"/>
          <p:cNvSpPr>
            <a:spLocks noGrp="1" noChangeArrowheads="1"/>
          </p:cNvSpPr>
          <p:nvPr>
            <p:ph type="title"/>
          </p:nvPr>
        </p:nvSpPr>
        <p:spPr/>
        <p:txBody>
          <a:bodyPr/>
          <a:lstStyle/>
          <a:p>
            <a:pPr>
              <a:defRPr/>
            </a:pPr>
            <a:r>
              <a:rPr lang="en-US" dirty="0">
                <a:latin typeface="Arial" charset="0"/>
              </a:rPr>
              <a:t>Lifting and Moving</a:t>
            </a:r>
          </a:p>
        </p:txBody>
      </p:sp>
      <p:sp>
        <p:nvSpPr>
          <p:cNvPr id="279566" name="Rectangle 14"/>
          <p:cNvSpPr>
            <a:spLocks noGrp="1" noChangeArrowheads="1"/>
          </p:cNvSpPr>
          <p:nvPr>
            <p:ph type="body" idx="1"/>
          </p:nvPr>
        </p:nvSpPr>
        <p:spPr/>
        <p:txBody>
          <a:bodyPr/>
          <a:lstStyle/>
          <a:p>
            <a:pPr>
              <a:defRPr/>
            </a:pPr>
            <a:r>
              <a:rPr lang="en-US" dirty="0">
                <a:latin typeface="Arial" charset="0"/>
              </a:rPr>
              <a:t>Do not try to move something that is too heavy alone—ask for help.</a:t>
            </a:r>
          </a:p>
          <a:p>
            <a:pPr>
              <a:defRPr/>
            </a:pPr>
            <a:r>
              <a:rPr lang="en-US" dirty="0">
                <a:latin typeface="Arial" charset="0"/>
              </a:rPr>
              <a:t>Prevent back injuries by always bending at the knees and using the legs to lift.</a:t>
            </a:r>
          </a:p>
          <a:p>
            <a:pPr>
              <a:defRPr/>
            </a:pPr>
            <a:r>
              <a:rPr lang="en-US" dirty="0">
                <a:latin typeface="Arial" charset="0"/>
              </a:rPr>
              <a:t>Use handcarts, hand trucks, and wheelbarrows to move objects over long distances.</a:t>
            </a:r>
          </a:p>
          <a:p>
            <a:pPr>
              <a:defRPr/>
            </a:pPr>
            <a:r>
              <a:rPr lang="en-US" dirty="0">
                <a:latin typeface="Arial" charset="0"/>
              </a:rPr>
              <a:t>Do not move an injured person unless his or her life is in danger.</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13" name="Rectangle 13"/>
          <p:cNvSpPr>
            <a:spLocks noGrp="1" noChangeArrowheads="1"/>
          </p:cNvSpPr>
          <p:nvPr>
            <p:ph type="title"/>
          </p:nvPr>
        </p:nvSpPr>
        <p:spPr/>
        <p:txBody>
          <a:bodyPr/>
          <a:lstStyle/>
          <a:p>
            <a:pPr>
              <a:defRPr/>
            </a:pPr>
            <a:r>
              <a:rPr lang="en-US" dirty="0">
                <a:latin typeface="Arial" charset="0"/>
              </a:rPr>
              <a:t>Adverse Weather Conditions</a:t>
            </a:r>
          </a:p>
        </p:txBody>
      </p:sp>
      <p:sp>
        <p:nvSpPr>
          <p:cNvPr id="281614" name="Rectangle 14"/>
          <p:cNvSpPr>
            <a:spLocks noGrp="1" noChangeArrowheads="1"/>
          </p:cNvSpPr>
          <p:nvPr>
            <p:ph type="body" idx="1"/>
          </p:nvPr>
        </p:nvSpPr>
        <p:spPr/>
        <p:txBody>
          <a:bodyPr/>
          <a:lstStyle/>
          <a:p>
            <a:pPr>
              <a:defRPr/>
            </a:pPr>
            <a:r>
              <a:rPr lang="en-US" dirty="0">
                <a:latin typeface="Arial" charset="0"/>
              </a:rPr>
              <a:t>Dress appropriately for adverse weather conditions.</a:t>
            </a:r>
          </a:p>
          <a:p>
            <a:pPr>
              <a:defRPr/>
            </a:pPr>
            <a:r>
              <a:rPr lang="en-US" dirty="0">
                <a:latin typeface="Arial" charset="0"/>
              </a:rPr>
              <a:t>Watch your footing on slippery surfaces.</a:t>
            </a:r>
          </a:p>
          <a:p>
            <a:pPr marL="342900" lvl="3" indent="-342900">
              <a:spcBef>
                <a:spcPts val="800"/>
              </a:spcBef>
              <a:buFontTx/>
              <a:buChar char="•"/>
              <a:defRPr/>
            </a:pPr>
            <a:r>
              <a:rPr lang="en-US" dirty="0"/>
              <a:t>Check your department’s SOPs for acceptable PPE use in adverse weather.</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5" name="Rectangle 7"/>
          <p:cNvSpPr>
            <a:spLocks noGrp="1" noChangeArrowheads="1"/>
          </p:cNvSpPr>
          <p:nvPr>
            <p:ph type="title"/>
          </p:nvPr>
        </p:nvSpPr>
        <p:spPr/>
        <p:txBody>
          <a:bodyPr/>
          <a:lstStyle/>
          <a:p>
            <a:pPr>
              <a:defRPr/>
            </a:pPr>
            <a:r>
              <a:rPr lang="en-US" dirty="0">
                <a:latin typeface="Arial" charset="0"/>
              </a:rPr>
              <a:t>Rehabilitation</a:t>
            </a:r>
          </a:p>
        </p:txBody>
      </p:sp>
      <p:sp>
        <p:nvSpPr>
          <p:cNvPr id="283656" name="Rectangle 8"/>
          <p:cNvSpPr>
            <a:spLocks noGrp="1" noChangeArrowheads="1"/>
          </p:cNvSpPr>
          <p:nvPr>
            <p:ph sz="half" idx="1"/>
          </p:nvPr>
        </p:nvSpPr>
        <p:spPr/>
        <p:txBody>
          <a:bodyPr/>
          <a:lstStyle/>
          <a:p>
            <a:pPr>
              <a:defRPr/>
            </a:pPr>
            <a:r>
              <a:rPr lang="en-US" dirty="0">
                <a:latin typeface="Arial" charset="0"/>
              </a:rPr>
              <a:t>Provides periods of rest and recovery for emergency workers</a:t>
            </a:r>
          </a:p>
          <a:p>
            <a:pPr>
              <a:defRPr/>
            </a:pPr>
            <a:r>
              <a:rPr lang="en-US" dirty="0">
                <a:latin typeface="Arial" charset="0"/>
              </a:rPr>
              <a:t>Personnel should not be released until they are rested, refreshed, and ready for another work cycle.</a:t>
            </a:r>
          </a:p>
        </p:txBody>
      </p:sp>
      <p:pic>
        <p:nvPicPr>
          <p:cNvPr id="283654" name="Picture 6" descr="A photo shows two fire fighters seated and drinking water."/>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4584926" y="2622550"/>
            <a:ext cx="4114800" cy="2706688"/>
          </a:xfrm>
          <a:prstGeom prst="rect">
            <a:avLst/>
          </a:prstGeom>
          <a:noFill/>
          <a:ln w="19050">
            <a:solidFill>
              <a:srgbClr val="FFFFFF">
                <a:alpha val="34000"/>
              </a:srgb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5121717" y="5347381"/>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Ellman.</a:t>
            </a:r>
            <a:endParaRPr lang="en-US" dirty="0">
              <a:solidFill>
                <a:schemeClr val="tx1"/>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709" name="Rectangle 13"/>
          <p:cNvSpPr>
            <a:spLocks noGrp="1" noChangeArrowheads="1"/>
          </p:cNvSpPr>
          <p:nvPr>
            <p:ph type="title"/>
          </p:nvPr>
        </p:nvSpPr>
        <p:spPr/>
        <p:txBody>
          <a:bodyPr/>
          <a:lstStyle/>
          <a:p>
            <a:pPr>
              <a:defRPr/>
            </a:pPr>
            <a:r>
              <a:rPr lang="en-US" dirty="0">
                <a:latin typeface="Arial" charset="0"/>
              </a:rPr>
              <a:t>Violence</a:t>
            </a:r>
          </a:p>
        </p:txBody>
      </p:sp>
      <p:sp>
        <p:nvSpPr>
          <p:cNvPr id="285710" name="Rectangle 14"/>
          <p:cNvSpPr>
            <a:spLocks noGrp="1" noChangeArrowheads="1"/>
          </p:cNvSpPr>
          <p:nvPr>
            <p:ph type="body" idx="1"/>
          </p:nvPr>
        </p:nvSpPr>
        <p:spPr/>
        <p:txBody>
          <a:bodyPr/>
          <a:lstStyle/>
          <a:p>
            <a:r>
              <a:rPr lang="en-US" dirty="0"/>
              <a:t>Do not proceed to the scene until the police have declared it safe.</a:t>
            </a:r>
          </a:p>
          <a:p>
            <a:r>
              <a:rPr lang="en-US" dirty="0"/>
              <a:t>Use situational awareness at all times.</a:t>
            </a:r>
          </a:p>
          <a:p>
            <a:r>
              <a:rPr lang="en-US" dirty="0"/>
              <a:t>If the scene is not secure and there is any threat to personal safety, slowly back away from the emergency scene to a safe distance and ask the police to secure the scene.</a:t>
            </a:r>
          </a:p>
          <a:p>
            <a:r>
              <a:rPr lang="en-US" dirty="0"/>
              <a:t>If you are confronted with a potentially violent situation, do not respond violently.</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33" name="Rectangle 13"/>
          <p:cNvSpPr>
            <a:spLocks noGrp="1" noChangeArrowheads="1"/>
          </p:cNvSpPr>
          <p:nvPr>
            <p:ph type="title"/>
          </p:nvPr>
        </p:nvSpPr>
        <p:spPr/>
        <p:txBody>
          <a:bodyPr/>
          <a:lstStyle/>
          <a:p>
            <a:pPr>
              <a:defRPr/>
            </a:pPr>
            <a:r>
              <a:rPr lang="en-US" dirty="0">
                <a:latin typeface="Arial" charset="0"/>
              </a:rPr>
              <a:t>Knowledge Objectives</a:t>
            </a:r>
          </a:p>
        </p:txBody>
      </p:sp>
      <p:sp>
        <p:nvSpPr>
          <p:cNvPr id="209934" name="Rectangle 14"/>
          <p:cNvSpPr>
            <a:spLocks noGrp="1" noChangeArrowheads="1"/>
          </p:cNvSpPr>
          <p:nvPr>
            <p:ph type="body" idx="1"/>
          </p:nvPr>
        </p:nvSpPr>
        <p:spPr/>
        <p:txBody>
          <a:bodyPr/>
          <a:lstStyle/>
          <a:p>
            <a:pPr lvl="0"/>
            <a:r>
              <a:rPr lang="en-US" dirty="0"/>
              <a:t>List the common hazards at an emergency incident.</a:t>
            </a:r>
          </a:p>
          <a:p>
            <a:pPr lvl="0"/>
            <a:r>
              <a:rPr lang="en-US" dirty="0"/>
              <a:t>Explain how to shut off a structure’s electrical service.</a:t>
            </a:r>
          </a:p>
          <a:p>
            <a:pPr lvl="0"/>
            <a:r>
              <a:rPr lang="en-US" dirty="0"/>
              <a:t>Describe the measures fire fighters follow to ensure electrical safety at an emergency incident. </a:t>
            </a:r>
          </a:p>
          <a:p>
            <a:pPr lvl="0"/>
            <a:r>
              <a:rPr lang="en-US" dirty="0"/>
              <a:t>Explain how to shut off a structure’s gas service. </a:t>
            </a:r>
            <a:endParaRPr lang="en-US" dirty="0">
              <a:latin typeface="Arial"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805" name="Rectangle 13"/>
          <p:cNvSpPr>
            <a:spLocks noGrp="1" noChangeArrowheads="1"/>
          </p:cNvSpPr>
          <p:nvPr>
            <p:ph type="title"/>
          </p:nvPr>
        </p:nvSpPr>
        <p:spPr/>
        <p:txBody>
          <a:bodyPr/>
          <a:lstStyle/>
          <a:p>
            <a:pPr>
              <a:defRPr/>
            </a:pPr>
            <a:r>
              <a:rPr lang="en-US" dirty="0">
                <a:latin typeface="Arial" charset="0"/>
              </a:rPr>
              <a:t>Safety at the Fire Station</a:t>
            </a:r>
          </a:p>
        </p:txBody>
      </p:sp>
      <p:sp>
        <p:nvSpPr>
          <p:cNvPr id="289806" name="Rectangle 14"/>
          <p:cNvSpPr>
            <a:spLocks noGrp="1" noChangeArrowheads="1"/>
          </p:cNvSpPr>
          <p:nvPr>
            <p:ph type="body" idx="1"/>
          </p:nvPr>
        </p:nvSpPr>
        <p:spPr/>
        <p:txBody>
          <a:bodyPr/>
          <a:lstStyle/>
          <a:p>
            <a:r>
              <a:rPr lang="en-US" dirty="0"/>
              <a:t>Be careful when working with power tools, ladders, electrical appliances, pressurized cylinders, and hot surfaces.</a:t>
            </a:r>
          </a:p>
          <a:p>
            <a:r>
              <a:rPr lang="en-US" dirty="0"/>
              <a:t>Proper maintenance includes sharpening, lubricating, and cleaning each tool.</a:t>
            </a:r>
          </a:p>
          <a:p>
            <a:r>
              <a:rPr lang="en-US" dirty="0"/>
              <a:t>All fire fighters should be able to do basic repairs.</a:t>
            </a:r>
          </a:p>
          <a:p>
            <a:r>
              <a:rPr lang="en-US" dirty="0"/>
              <a:t>Injuries that occur at the firehouse can be just as devastating as those that occur at an emergency incident scene.</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6" name="Rectangle 6"/>
          <p:cNvSpPr>
            <a:spLocks noGrp="1" noChangeArrowheads="1"/>
          </p:cNvSpPr>
          <p:nvPr>
            <p:ph type="title"/>
          </p:nvPr>
        </p:nvSpPr>
        <p:spPr/>
        <p:txBody>
          <a:bodyPr/>
          <a:lstStyle/>
          <a:p>
            <a:pPr>
              <a:defRPr/>
            </a:pPr>
            <a:r>
              <a:rPr lang="en-US" dirty="0">
                <a:latin typeface="Arial" charset="0"/>
              </a:rPr>
              <a:t>Safety Outside Your Workplace</a:t>
            </a:r>
          </a:p>
        </p:txBody>
      </p:sp>
      <p:sp>
        <p:nvSpPr>
          <p:cNvPr id="291847" name="Rectangle 7"/>
          <p:cNvSpPr>
            <a:spLocks noGrp="1" noChangeArrowheads="1"/>
          </p:cNvSpPr>
          <p:nvPr>
            <p:ph sz="half" idx="1"/>
          </p:nvPr>
        </p:nvSpPr>
        <p:spPr/>
        <p:txBody>
          <a:bodyPr/>
          <a:lstStyle/>
          <a:p>
            <a:pPr>
              <a:defRPr/>
            </a:pPr>
            <a:r>
              <a:rPr lang="en-US" dirty="0">
                <a:latin typeface="Arial" charset="0"/>
              </a:rPr>
              <a:t>Follow safe practices when you are off duty.</a:t>
            </a:r>
          </a:p>
          <a:p>
            <a:pPr>
              <a:defRPr/>
            </a:pPr>
            <a:r>
              <a:rPr lang="en-US" dirty="0">
                <a:latin typeface="Arial" charset="0"/>
              </a:rPr>
              <a:t>An unintentional injury can end your career as a fire fighter.</a:t>
            </a:r>
          </a:p>
          <a:p>
            <a:pPr>
              <a:defRPr/>
            </a:pPr>
            <a:r>
              <a:rPr lang="en-US" dirty="0">
                <a:latin typeface="Arial" charset="0"/>
              </a:rPr>
              <a:t>Keep your seat belt fastened.</a:t>
            </a:r>
          </a:p>
        </p:txBody>
      </p:sp>
      <p:pic>
        <p:nvPicPr>
          <p:cNvPr id="291845" name="Picture 5" descr="A photo shows a fire fighter seated in the fire truck with his seat belt on."/>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4800600" y="1828800"/>
            <a:ext cx="3595687" cy="4123844"/>
          </a:xfrm>
          <a:prstGeom prst="rect">
            <a:avLst/>
          </a:prstGeom>
          <a:noFill/>
          <a:ln w="19050">
            <a:solidFill>
              <a:srgbClr val="FFFFFF">
                <a:alpha val="34000"/>
              </a:srgb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p:nvPr/>
        </p:nvSpPr>
        <p:spPr>
          <a:xfrm>
            <a:off x="5077834" y="5994146"/>
            <a:ext cx="3041217" cy="215444"/>
          </a:xfrm>
          <a:prstGeom prst="rect">
            <a:avLst/>
          </a:prstGeom>
        </p:spPr>
        <p:txBody>
          <a:bodyPr wrap="none">
            <a:spAutoFit/>
          </a:bodyPr>
          <a:lstStyle/>
          <a:p>
            <a:r>
              <a:rPr lang="en-US" sz="800" dirty="0">
                <a:solidFill>
                  <a:schemeClr val="tx1"/>
                </a:solidFill>
                <a:latin typeface="FrutigerLTStd-LightCn"/>
              </a:rPr>
              <a:t>© Jones &amp; Bartlett Learning. Photographed by Glen E. Ellman.</a:t>
            </a:r>
            <a:endParaRPr lang="en-US" dirty="0">
              <a:solidFill>
                <a:schemeClr val="tx1"/>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901" name="Rectangle 13"/>
          <p:cNvSpPr>
            <a:spLocks noGrp="1" noChangeArrowheads="1"/>
          </p:cNvSpPr>
          <p:nvPr>
            <p:ph type="title"/>
          </p:nvPr>
        </p:nvSpPr>
        <p:spPr/>
        <p:txBody>
          <a:bodyPr/>
          <a:lstStyle/>
          <a:p>
            <a:pPr>
              <a:defRPr/>
            </a:pPr>
            <a:r>
              <a:rPr lang="en-US" dirty="0">
                <a:latin typeface="Arial" charset="0"/>
              </a:rPr>
              <a:t>Summary</a:t>
            </a:r>
          </a:p>
        </p:txBody>
      </p:sp>
      <p:sp>
        <p:nvSpPr>
          <p:cNvPr id="293902" name="Rectangle 14"/>
          <p:cNvSpPr>
            <a:spLocks noGrp="1" noChangeArrowheads="1"/>
          </p:cNvSpPr>
          <p:nvPr>
            <p:ph type="body" idx="1"/>
          </p:nvPr>
        </p:nvSpPr>
        <p:spPr/>
        <p:txBody>
          <a:bodyPr/>
          <a:lstStyle/>
          <a:p>
            <a:r>
              <a:rPr lang="en-US" dirty="0"/>
              <a:t>Every fire fighter and fire department must have a strong commitment to safety and health. Safety must be fully integrated into every activity, procedure, and job description.</a:t>
            </a:r>
          </a:p>
          <a:p>
            <a:r>
              <a:rPr lang="en-US" dirty="0"/>
              <a:t>The majority (42 percent) of all fire fighter deaths are caused by stress, overexertion, and medical issues. Cardiac events account for 38 percent of these deaths.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49" name="Rectangle 13"/>
          <p:cNvSpPr>
            <a:spLocks noGrp="1" noChangeArrowheads="1"/>
          </p:cNvSpPr>
          <p:nvPr>
            <p:ph type="title"/>
          </p:nvPr>
        </p:nvSpPr>
        <p:spPr/>
        <p:txBody>
          <a:bodyPr/>
          <a:lstStyle/>
          <a:p>
            <a:pPr>
              <a:defRPr/>
            </a:pPr>
            <a:r>
              <a:rPr lang="en-US" dirty="0">
                <a:latin typeface="Arial" charset="0"/>
              </a:rPr>
              <a:t>Summary</a:t>
            </a:r>
          </a:p>
        </p:txBody>
      </p:sp>
      <p:sp>
        <p:nvSpPr>
          <p:cNvPr id="295950" name="Rectangle 14"/>
          <p:cNvSpPr>
            <a:spLocks noGrp="1" noChangeArrowheads="1"/>
          </p:cNvSpPr>
          <p:nvPr>
            <p:ph type="body" idx="1"/>
          </p:nvPr>
        </p:nvSpPr>
        <p:spPr/>
        <p:txBody>
          <a:bodyPr/>
          <a:lstStyle/>
          <a:p>
            <a:pPr>
              <a:spcBef>
                <a:spcPts val="0"/>
              </a:spcBef>
            </a:pPr>
            <a:r>
              <a:rPr lang="en-US" dirty="0"/>
              <a:t>Motor vehicle accidents are the second leading cause of fire fighter fatalities. Always wear your seat belt.</a:t>
            </a:r>
          </a:p>
          <a:p>
            <a:pPr>
              <a:spcBef>
                <a:spcPts val="0"/>
              </a:spcBef>
            </a:pPr>
            <a:r>
              <a:rPr lang="en-US" dirty="0"/>
              <a:t>The majority of all fire-ground injuries are caused by overexertion, or strain.</a:t>
            </a:r>
          </a:p>
          <a:p>
            <a:pPr>
              <a:spcBef>
                <a:spcPts val="0"/>
              </a:spcBef>
            </a:pPr>
            <a:r>
              <a:rPr lang="en-US" dirty="0"/>
              <a:t>Fire fighters must always consider three groups when ensuring safety at the scene:</a:t>
            </a:r>
          </a:p>
          <a:p>
            <a:pPr lvl="1">
              <a:spcBef>
                <a:spcPts val="0"/>
              </a:spcBef>
            </a:pPr>
            <a:r>
              <a:rPr lang="en-US" dirty="0"/>
              <a:t>Their personal safety</a:t>
            </a:r>
          </a:p>
          <a:p>
            <a:pPr lvl="1">
              <a:spcBef>
                <a:spcPts val="0"/>
              </a:spcBef>
            </a:pPr>
            <a:r>
              <a:rPr lang="en-US" dirty="0"/>
              <a:t>The safety of other team members</a:t>
            </a:r>
          </a:p>
          <a:p>
            <a:pPr lvl="1">
              <a:spcBef>
                <a:spcPts val="0"/>
              </a:spcBef>
            </a:pPr>
            <a:r>
              <a:rPr lang="en-US" dirty="0"/>
              <a:t>The safety of everyone else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97" name="Rectangle 13"/>
          <p:cNvSpPr>
            <a:spLocks noGrp="1" noChangeArrowheads="1"/>
          </p:cNvSpPr>
          <p:nvPr>
            <p:ph type="title"/>
          </p:nvPr>
        </p:nvSpPr>
        <p:spPr/>
        <p:txBody>
          <a:bodyPr/>
          <a:lstStyle/>
          <a:p>
            <a:pPr>
              <a:defRPr/>
            </a:pPr>
            <a:r>
              <a:rPr lang="en-US" dirty="0">
                <a:latin typeface="Arial" charset="0"/>
              </a:rPr>
              <a:t>Summary</a:t>
            </a:r>
          </a:p>
        </p:txBody>
      </p:sp>
      <p:sp>
        <p:nvSpPr>
          <p:cNvPr id="297998" name="Rectangle 14"/>
          <p:cNvSpPr>
            <a:spLocks noGrp="1" noChangeArrowheads="1"/>
          </p:cNvSpPr>
          <p:nvPr>
            <p:ph type="body" idx="1"/>
          </p:nvPr>
        </p:nvSpPr>
        <p:spPr/>
        <p:txBody>
          <a:bodyPr/>
          <a:lstStyle/>
          <a:p>
            <a:r>
              <a:rPr lang="en-US" dirty="0"/>
              <a:t>A successful safety program must have four major components: standards and procedures, personnel, training, and equipment</a:t>
            </a:r>
          </a:p>
          <a:p>
            <a:r>
              <a:rPr lang="en-US" dirty="0"/>
              <a:t>The National Fallen Firefighters Foundation’s “16 Firefighter Life Safety Initiatives” describes the steps that need to be taken to change the current culture of the fire service to help make it a safer place for all fire fighters.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45" name="Rectangle 13"/>
          <p:cNvSpPr>
            <a:spLocks noGrp="1" noChangeArrowheads="1"/>
          </p:cNvSpPr>
          <p:nvPr>
            <p:ph type="title"/>
          </p:nvPr>
        </p:nvSpPr>
        <p:spPr/>
        <p:txBody>
          <a:bodyPr/>
          <a:lstStyle/>
          <a:p>
            <a:pPr>
              <a:defRPr/>
            </a:pPr>
            <a:r>
              <a:rPr lang="en-US" dirty="0">
                <a:latin typeface="Arial" charset="0"/>
              </a:rPr>
              <a:t>Summary</a:t>
            </a:r>
          </a:p>
        </p:txBody>
      </p:sp>
      <p:sp>
        <p:nvSpPr>
          <p:cNvPr id="300046" name="Rectangle 14"/>
          <p:cNvSpPr>
            <a:spLocks noGrp="1" noChangeArrowheads="1"/>
          </p:cNvSpPr>
          <p:nvPr>
            <p:ph type="body" idx="1"/>
          </p:nvPr>
        </p:nvSpPr>
        <p:spPr/>
        <p:txBody>
          <a:bodyPr/>
          <a:lstStyle/>
          <a:p>
            <a:r>
              <a:rPr lang="en-US" dirty="0"/>
              <a:t>Safety and well-being are directly related to personal health and fitness. You should eat a healthy diet, exercise regularly, stay hydrated, and sleep for 7 to 8 hours.</a:t>
            </a:r>
          </a:p>
          <a:p>
            <a:r>
              <a:rPr lang="en-US" dirty="0"/>
              <a:t>A well-rounded fitness routine includes weight training, cardiovascular workouts, and stretching. </a:t>
            </a:r>
          </a:p>
          <a:p>
            <a:r>
              <a:rPr lang="en-US" dirty="0"/>
              <a:t>A well-rounded diet includes appropriate portions of fruits, vegetables, healthy fats, whole grains, and lean protein.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45" name="Rectangle 13"/>
          <p:cNvSpPr>
            <a:spLocks noGrp="1" noChangeArrowheads="1"/>
          </p:cNvSpPr>
          <p:nvPr>
            <p:ph type="title"/>
          </p:nvPr>
        </p:nvSpPr>
        <p:spPr/>
        <p:txBody>
          <a:bodyPr/>
          <a:lstStyle/>
          <a:p>
            <a:pPr>
              <a:defRPr/>
            </a:pPr>
            <a:r>
              <a:rPr lang="en-US" dirty="0">
                <a:latin typeface="Arial" charset="0"/>
              </a:rPr>
              <a:t>Summary</a:t>
            </a:r>
          </a:p>
        </p:txBody>
      </p:sp>
      <p:sp>
        <p:nvSpPr>
          <p:cNvPr id="300046" name="Rectangle 14"/>
          <p:cNvSpPr>
            <a:spLocks noGrp="1" noChangeArrowheads="1"/>
          </p:cNvSpPr>
          <p:nvPr>
            <p:ph type="body" idx="1"/>
          </p:nvPr>
        </p:nvSpPr>
        <p:spPr/>
        <p:txBody>
          <a:bodyPr/>
          <a:lstStyle/>
          <a:p>
            <a:r>
              <a:rPr lang="en-US" dirty="0"/>
              <a:t>Employee assistance programs are available to provide fire fighters with confidential assistance in dealing with a physical, financial, emotional, or substance abuse problem.</a:t>
            </a:r>
          </a:p>
          <a:p>
            <a:r>
              <a:rPr lang="en-US" dirty="0"/>
              <a:t>The aim of counseling, peer support teams, employee assistance programs, and critical incident stress management programs is to prevent emotional reactions from having a negative impact on the fire fighter’s work and life, over both the short term and the long term.</a:t>
            </a:r>
          </a:p>
        </p:txBody>
      </p:sp>
    </p:spTree>
    <p:extLst>
      <p:ext uri="{BB962C8B-B14F-4D97-AF65-F5344CB8AC3E}">
        <p14:creationId xmlns:p14="http://schemas.microsoft.com/office/powerpoint/2010/main" val="5969188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Many fire fighter fatalities occur during training exercises. Do not attempt anything you feel is beyond your ability or knowledge. If you see something you feel is unsafe, say something. </a:t>
            </a:r>
          </a:p>
          <a:p>
            <a:r>
              <a:rPr lang="en-US" dirty="0"/>
              <a:t>Response actions include receiving the alarm, donning protective clothing and equipment, mounting the apparatus, and transporting equipment and personnel to the emergency incident quickly and safely.</a:t>
            </a:r>
          </a:p>
        </p:txBody>
      </p:sp>
    </p:spTree>
    <p:extLst>
      <p:ext uri="{BB962C8B-B14F-4D97-AF65-F5344CB8AC3E}">
        <p14:creationId xmlns:p14="http://schemas.microsoft.com/office/powerpoint/2010/main" val="2000884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The response process begins when the alarm is received at the fire station. </a:t>
            </a:r>
          </a:p>
          <a:p>
            <a:r>
              <a:rPr lang="en-US" dirty="0"/>
              <a:t>Don your PPE before mounting the apparatus or after arriving at the emergency scene. While riding in the apparatus, your seat belt should be secure, and you should be concentrating on mentally preparing for the emergency. Consider any relevant factors that could affect the emergency, such as the weather and the time of day.</a:t>
            </a:r>
          </a:p>
        </p:txBody>
      </p:sp>
    </p:spTree>
    <p:extLst>
      <p:ext uri="{BB962C8B-B14F-4D97-AF65-F5344CB8AC3E}">
        <p14:creationId xmlns:p14="http://schemas.microsoft.com/office/powerpoint/2010/main" val="4892962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Upon arrival at the scene, traffic safety should be a major concern. Always check for traffic before exiting the apparatus. Follow departmental SOPs to close streets quickly and block access for civilian vehicles.</a:t>
            </a:r>
          </a:p>
          <a:p>
            <a:r>
              <a:rPr lang="en-US" dirty="0"/>
              <a:t>Four general principles govern emergency vehicle operation:</a:t>
            </a:r>
          </a:p>
          <a:p>
            <a:pPr lvl="1"/>
            <a:r>
              <a:rPr lang="en-US" dirty="0"/>
              <a:t>Emergency vehicle operators are subject to all traffic regulations unless a specific exemption is made.</a:t>
            </a:r>
          </a:p>
        </p:txBody>
      </p:sp>
    </p:spTree>
    <p:extLst>
      <p:ext uri="{BB962C8B-B14F-4D97-AF65-F5344CB8AC3E}">
        <p14:creationId xmlns:p14="http://schemas.microsoft.com/office/powerpoint/2010/main" val="230735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p:txBody>
          <a:bodyPr/>
          <a:lstStyle/>
          <a:p>
            <a:pPr>
              <a:defRPr/>
            </a:pPr>
            <a:r>
              <a:rPr lang="en-US" dirty="0">
                <a:latin typeface="Arial" charset="0"/>
              </a:rPr>
              <a:t>Knowledge Objectives</a:t>
            </a:r>
          </a:p>
        </p:txBody>
      </p:sp>
      <p:sp>
        <p:nvSpPr>
          <p:cNvPr id="211982" name="Rectangle 14"/>
          <p:cNvSpPr>
            <a:spLocks noGrp="1" noChangeArrowheads="1"/>
          </p:cNvSpPr>
          <p:nvPr>
            <p:ph type="body" idx="1"/>
          </p:nvPr>
        </p:nvSpPr>
        <p:spPr/>
        <p:txBody>
          <a:bodyPr/>
          <a:lstStyle/>
          <a:p>
            <a:pPr lvl="0">
              <a:spcBef>
                <a:spcPts val="600"/>
              </a:spcBef>
            </a:pPr>
            <a:r>
              <a:rPr lang="en-US" dirty="0"/>
              <a:t>Explain how to shut off a structure’s water service.</a:t>
            </a:r>
          </a:p>
          <a:p>
            <a:pPr lvl="0">
              <a:spcBef>
                <a:spcPts val="600"/>
              </a:spcBef>
            </a:pPr>
            <a:r>
              <a:rPr lang="en-US" dirty="0"/>
              <a:t>Describe how to lift and move objects safely. </a:t>
            </a:r>
          </a:p>
          <a:p>
            <a:pPr lvl="0">
              <a:spcBef>
                <a:spcPts val="600"/>
              </a:spcBef>
            </a:pPr>
            <a:r>
              <a:rPr lang="en-US" dirty="0"/>
              <a:t>Explain how rehabilitation is used to protect the safety of fire fighters during an emergency incident.</a:t>
            </a:r>
          </a:p>
          <a:p>
            <a:pPr lvl="0">
              <a:spcBef>
                <a:spcPts val="600"/>
              </a:spcBef>
            </a:pPr>
            <a:r>
              <a:rPr lang="en-US" dirty="0"/>
              <a:t>Describe how to ensure safety at the fire station.</a:t>
            </a:r>
          </a:p>
          <a:p>
            <a:pPr>
              <a:spcBef>
                <a:spcPts val="600"/>
              </a:spcBef>
            </a:pPr>
            <a:r>
              <a:rPr lang="en-US" dirty="0"/>
              <a:t>Describe how to ensure safety outside of the workplace. </a:t>
            </a:r>
            <a:endParaRPr lang="en-US" dirty="0">
              <a:latin typeface="Arial"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1"/>
            <a:r>
              <a:rPr lang="en-US" dirty="0"/>
              <a:t>Exceptions are legal only when operating in emergency mode.</a:t>
            </a:r>
          </a:p>
          <a:p>
            <a:pPr lvl="1"/>
            <a:r>
              <a:rPr lang="en-US" dirty="0"/>
              <a:t>Even with an exemption, the emergency vehicle operator can be found criminally or civilly liable if involved in a crash. </a:t>
            </a:r>
          </a:p>
          <a:p>
            <a:pPr lvl="1"/>
            <a:r>
              <a:rPr lang="en-US" dirty="0"/>
              <a:t>An exemption does not relieve the operator of an authorized emergency vehicle from the duty to drive with reasonable care for all persons using the highway.</a:t>
            </a:r>
          </a:p>
        </p:txBody>
      </p:sp>
    </p:spTree>
    <p:extLst>
      <p:ext uri="{BB962C8B-B14F-4D97-AF65-F5344CB8AC3E}">
        <p14:creationId xmlns:p14="http://schemas.microsoft.com/office/powerpoint/2010/main" val="40226602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Emergency driving requires good reactions and alertness. Driving while impaired or distracted is unacceptable. Your driving record, both on duty and off duty, will impact your career.</a:t>
            </a:r>
          </a:p>
          <a:p>
            <a:r>
              <a:rPr lang="en-US" dirty="0"/>
              <a:t>Safe driving practices will prevent most vehicle collisions. Anticipate the road and road conditions. Make allowances for weather conditions. Learn where the greatest risks are located on your routes. Be alert for the presence of other emergency vehicles.</a:t>
            </a:r>
          </a:p>
        </p:txBody>
      </p:sp>
    </p:spTree>
    <p:extLst>
      <p:ext uri="{BB962C8B-B14F-4D97-AF65-F5344CB8AC3E}">
        <p14:creationId xmlns:p14="http://schemas.microsoft.com/office/powerpoint/2010/main" val="15395297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Fire fighters should always work in assigned teams and be guided by a strategic plan. Teamwork and disciplined action are essential to provide for safety and efficient operations.</a:t>
            </a:r>
          </a:p>
          <a:p>
            <a:r>
              <a:rPr lang="en-US" dirty="0"/>
              <a:t>Upon arriving at the scene, check in to the personnel accountability system. This system tracks personnel and assignments at the emergency scene. Several types of systems are acceptable.</a:t>
            </a:r>
          </a:p>
        </p:txBody>
      </p:sp>
    </p:spTree>
    <p:extLst>
      <p:ext uri="{BB962C8B-B14F-4D97-AF65-F5344CB8AC3E}">
        <p14:creationId xmlns:p14="http://schemas.microsoft.com/office/powerpoint/2010/main" val="3473838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600"/>
              </a:spcBef>
            </a:pPr>
            <a:r>
              <a:rPr lang="en-US" dirty="0"/>
              <a:t>To protect the safety of fire fighters, controlling utilities is one of the first tasks to be accomplished. The electrical service and gas supply should be shut off and locked.</a:t>
            </a:r>
          </a:p>
          <a:p>
            <a:pPr>
              <a:spcBef>
                <a:spcPts val="600"/>
              </a:spcBef>
            </a:pPr>
            <a:r>
              <a:rPr lang="en-US" dirty="0"/>
              <a:t>Do not try to move a heavy object alone—ask for help.</a:t>
            </a:r>
          </a:p>
          <a:p>
            <a:pPr>
              <a:spcBef>
                <a:spcPts val="600"/>
              </a:spcBef>
            </a:pPr>
            <a:r>
              <a:rPr lang="en-US" dirty="0"/>
              <a:t>The fire station is just as much a workplace as the fire ground. </a:t>
            </a:r>
          </a:p>
          <a:p>
            <a:pPr>
              <a:spcBef>
                <a:spcPts val="600"/>
              </a:spcBef>
            </a:pPr>
            <a:r>
              <a:rPr lang="en-US" dirty="0"/>
              <a:t>Continue to follow safe practices when you are off duty.</a:t>
            </a:r>
          </a:p>
        </p:txBody>
      </p:sp>
    </p:spTree>
    <p:extLst>
      <p:ext uri="{BB962C8B-B14F-4D97-AF65-F5344CB8AC3E}">
        <p14:creationId xmlns:p14="http://schemas.microsoft.com/office/powerpoint/2010/main" val="415123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Objectives</a:t>
            </a:r>
          </a:p>
        </p:txBody>
      </p:sp>
      <p:sp>
        <p:nvSpPr>
          <p:cNvPr id="3" name="Content Placeholder 2"/>
          <p:cNvSpPr>
            <a:spLocks noGrp="1"/>
          </p:cNvSpPr>
          <p:nvPr>
            <p:ph idx="1"/>
          </p:nvPr>
        </p:nvSpPr>
        <p:spPr/>
        <p:txBody>
          <a:bodyPr/>
          <a:lstStyle/>
          <a:p>
            <a:r>
              <a:rPr lang="en-US" dirty="0"/>
              <a:t>After studying this chapter, you will be able to perform the following skills:</a:t>
            </a:r>
          </a:p>
          <a:p>
            <a:pPr lvl="1"/>
            <a:r>
              <a:rPr lang="en-US" dirty="0"/>
              <a:t>Mount an apparatus safely. </a:t>
            </a:r>
          </a:p>
          <a:p>
            <a:pPr lvl="1"/>
            <a:r>
              <a:rPr lang="en-US" dirty="0"/>
              <a:t>Dismount from an apparatus safely.</a:t>
            </a:r>
          </a:p>
        </p:txBody>
      </p:sp>
    </p:spTree>
    <p:extLst>
      <p:ext uri="{BB962C8B-B14F-4D97-AF65-F5344CB8AC3E}">
        <p14:creationId xmlns:p14="http://schemas.microsoft.com/office/powerpoint/2010/main" val="4039773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VMWARE-HOST\SHARED FOLDERS\DESKTOP\PPT_BACKGROUNDS"/>
</p:tagLst>
</file>

<file path=ppt/tags/tag10.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3.JPG"/>
</p:tagLst>
</file>

<file path=ppt/tags/tag11.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3.JPG"/>
</p:tagLst>
</file>

<file path=ppt/tags/tag12.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4.JPG"/>
</p:tagLst>
</file>

<file path=ppt/tags/tag13.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5.JPG"/>
</p:tagLst>
</file>

<file path=ppt/tags/tag14.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3.JPG"/>
</p:tagLst>
</file>

<file path=ppt/tags/tag15.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16.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2.JPG"/>
</p:tagLst>
</file>

<file path=ppt/tags/tag17.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18.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5.JPG"/>
</p:tagLst>
</file>

<file path=ppt/tags/tag19.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2.JPG"/>
</p:tagLst>
</file>

<file path=ppt/tags/tag2.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20.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4.JPG"/>
</p:tagLst>
</file>

<file path=ppt/tags/tag21.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4.JPG"/>
</p:tagLst>
</file>

<file path=ppt/tags/tag22.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23.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3.JPG"/>
</p:tagLst>
</file>

<file path=ppt/tags/tag24.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5.JPG"/>
</p:tagLst>
</file>

<file path=ppt/tags/tag25.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26.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4.JPG"/>
</p:tagLst>
</file>

<file path=ppt/tags/tag27.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2.JPG"/>
</p:tagLst>
</file>

<file path=ppt/tags/tag28.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3.JPG"/>
</p:tagLst>
</file>

<file path=ppt/tags/tag29.xml><?xml version="1.0" encoding="utf-8"?>
<p:tagLst xmlns:a="http://schemas.openxmlformats.org/drawingml/2006/main" xmlns:r="http://schemas.openxmlformats.org/officeDocument/2006/relationships" xmlns:p="http://schemas.openxmlformats.org/presentationml/2006/main">
  <p:tag name="IIW_MAP_SHAPE" val="Rectangle 4"/>
  <p:tag name="IIW_TYPE_IMAGE" val="Text Box 8"/>
</p:tagLst>
</file>

<file path=ppt/tags/tag3.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30.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5.JPG"/>
</p:tagLst>
</file>

<file path=ppt/tags/tag31.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32.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2.JPG"/>
</p:tagLst>
</file>

<file path=ppt/tags/tag33.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3.JPG"/>
</p:tagLst>
</file>

<file path=ppt/tags/tag34.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35.xml><?xml version="1.0" encoding="utf-8"?>
<p:tagLst xmlns:a="http://schemas.openxmlformats.org/drawingml/2006/main" xmlns:r="http://schemas.openxmlformats.org/officeDocument/2006/relationships" xmlns:p="http://schemas.openxmlformats.org/presentationml/2006/main">
  <p:tag name="IIW_MAP_SHAPE" val="Rectangle 4"/>
  <p:tag name="IIW_TYPE_IMAGE" val="Text Box 8"/>
</p:tagLst>
</file>

<file path=ppt/tags/tag36.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2.JPG"/>
</p:tagLst>
</file>

<file path=ppt/tags/tag37.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38.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3.JPG"/>
</p:tagLst>
</file>

<file path=ppt/tags/tag39.xml><?xml version="1.0" encoding="utf-8"?>
<p:tagLst xmlns:a="http://schemas.openxmlformats.org/drawingml/2006/main" xmlns:r="http://schemas.openxmlformats.org/officeDocument/2006/relationships" xmlns:p="http://schemas.openxmlformats.org/presentationml/2006/main">
  <p:tag name="IIW_MAP_SHAPE" val="Rectangle 3"/>
  <p:tag name="IIW_TYPE_IMAGE" val="Text Box 6"/>
</p:tagLst>
</file>

<file path=ppt/tags/tag4.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5.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6.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7.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8.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1.JPG"/>
</p:tagLst>
</file>

<file path=ppt/tags/tag9.xml><?xml version="1.0" encoding="utf-8"?>
<p:tagLst xmlns:a="http://schemas.openxmlformats.org/drawingml/2006/main" xmlns:r="http://schemas.openxmlformats.org/officeDocument/2006/relationships" xmlns:p="http://schemas.openxmlformats.org/presentationml/2006/main">
  <p:tag name="BKGPATH" val="\\VMWARE-HOST\SHARED FOLDERS\DESKTOP\PPT_BACKGROUNDS\88257_PPBG_IMG2.JPG"/>
</p:tagLst>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075BBB221DD143B2A27D89653EFABE" ma:contentTypeVersion="8" ma:contentTypeDescription="Create a new document." ma:contentTypeScope="" ma:versionID="f96e0de3c49a40b9811eb641aa022707">
  <xsd:schema xmlns:xsd="http://www.w3.org/2001/XMLSchema" xmlns:xs="http://www.w3.org/2001/XMLSchema" xmlns:p="http://schemas.microsoft.com/office/2006/metadata/properties" xmlns:ns2="e2906e2b-f1a6-4c87-8718-071b22b4fc35" xmlns:ns3="fc8c5fd3-07ea-423a-ad96-cc50b26ca6d3" targetNamespace="http://schemas.microsoft.com/office/2006/metadata/properties" ma:root="true" ma:fieldsID="b437620ef29ac16cbddb02b0c2771915" ns2:_="" ns3:_="">
    <xsd:import namespace="e2906e2b-f1a6-4c87-8718-071b22b4fc35"/>
    <xsd:import namespace="fc8c5fd3-07ea-423a-ad96-cc50b26ca6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06e2b-f1a6-4c87-8718-071b22b4fc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8c5fd3-07ea-423a-ad96-cc50b26ca6d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DCA016-34A0-4A9B-BD81-18D2D537E0CA}">
  <ds:schemaRefs>
    <ds:schemaRef ds:uri="http://schemas.microsoft.com/sharepoint/v3/contenttype/forms"/>
  </ds:schemaRefs>
</ds:datastoreItem>
</file>

<file path=customXml/itemProps2.xml><?xml version="1.0" encoding="utf-8"?>
<ds:datastoreItem xmlns:ds="http://schemas.openxmlformats.org/officeDocument/2006/customXml" ds:itemID="{EE9AB1A2-5734-47FC-88EC-2457E3598FC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E765489-8F0D-47F8-BD82-751B33E2E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906e2b-f1a6-4c87-8718-071b22b4fc35"/>
    <ds:schemaRef ds:uri="fc8c5fd3-07ea-423a-ad96-cc50b26ca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1111</TotalTime>
  <Words>4543</Words>
  <Application>Microsoft Office PowerPoint</Application>
  <PresentationFormat>On-screen Show (4:3)</PresentationFormat>
  <Paragraphs>453</Paragraphs>
  <Slides>83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FrutigerLTStd-LightCn</vt:lpstr>
      <vt:lpstr>FrutigerLTStd-LightCnIta</vt:lpstr>
      <vt:lpstr>Tahoma</vt:lpstr>
      <vt:lpstr>Times New Roman</vt:lpstr>
      <vt:lpstr>1_Office Theme</vt:lpstr>
      <vt:lpstr>CHAPTER 2</vt:lpstr>
      <vt:lpstr>Knowledge Objectives</vt:lpstr>
      <vt:lpstr>Knowledge Objectives</vt:lpstr>
      <vt:lpstr>Knowledge Objectives</vt:lpstr>
      <vt:lpstr>Knowledge Objectives</vt:lpstr>
      <vt:lpstr>Knowledge Objectives</vt:lpstr>
      <vt:lpstr>Knowledge Objectives</vt:lpstr>
      <vt:lpstr>Knowledge Objectives</vt:lpstr>
      <vt:lpstr>Skills Objectives</vt:lpstr>
      <vt:lpstr>Introduction</vt:lpstr>
      <vt:lpstr>Causes of Fire Fighter Deaths and Injuries</vt:lpstr>
      <vt:lpstr>Causes of Fire Fighter Deaths and Injuries</vt:lpstr>
      <vt:lpstr>FireFighter Deaths 2021</vt:lpstr>
      <vt:lpstr>Reducing Fire Fighter Deaths and Injuries</vt:lpstr>
      <vt:lpstr>Regulations, Standards, and Procedures</vt:lpstr>
      <vt:lpstr>Personnel</vt:lpstr>
      <vt:lpstr>Training</vt:lpstr>
      <vt:lpstr>Equipment</vt:lpstr>
      <vt:lpstr>Personal Health and Well-Being</vt:lpstr>
      <vt:lpstr>Physical Fitness</vt:lpstr>
      <vt:lpstr>Physical Fitness</vt:lpstr>
      <vt:lpstr>Nutrition</vt:lpstr>
      <vt:lpstr>Nutrition Continued</vt:lpstr>
      <vt:lpstr>Understanding Nutrition</vt:lpstr>
      <vt:lpstr>Calories</vt:lpstr>
      <vt:lpstr>Proteins, Fats, Carbs</vt:lpstr>
      <vt:lpstr>Carbohydrates</vt:lpstr>
      <vt:lpstr>Fats</vt:lpstr>
      <vt:lpstr>Protein</vt:lpstr>
      <vt:lpstr>Hydration</vt:lpstr>
      <vt:lpstr>Hydration</vt:lpstr>
      <vt:lpstr>Hydration</vt:lpstr>
      <vt:lpstr>Hydration</vt:lpstr>
      <vt:lpstr>Sleep</vt:lpstr>
      <vt:lpstr>Heart Disease</vt:lpstr>
      <vt:lpstr>Cancer</vt:lpstr>
      <vt:lpstr>Cancer: Protective Actions</vt:lpstr>
      <vt:lpstr>Cancer: Protective Actions</vt:lpstr>
      <vt:lpstr>Tobacco, Alcohol, and Illicit Drugs</vt:lpstr>
      <vt:lpstr>Counseling and Critical Incident Stress Management</vt:lpstr>
      <vt:lpstr>Critical Incident Stress Management</vt:lpstr>
      <vt:lpstr>Critical Incident Stress Management</vt:lpstr>
      <vt:lpstr>Suicide Awareness and Prevention</vt:lpstr>
      <vt:lpstr>Employee Assistance Programs</vt:lpstr>
      <vt:lpstr>Safety During Training</vt:lpstr>
      <vt:lpstr>Safety During the Emergency Response</vt:lpstr>
      <vt:lpstr>Safety During the Emergency Response</vt:lpstr>
      <vt:lpstr>Riding the Apparatus</vt:lpstr>
      <vt:lpstr>Traffic Safety on the Scene</vt:lpstr>
      <vt:lpstr>Safe Driving Practices</vt:lpstr>
      <vt:lpstr>Laws and Regulations Governing Emergency Vehicle Operation</vt:lpstr>
      <vt:lpstr>SOPs for Personal Vehicles</vt:lpstr>
      <vt:lpstr>Vehicle Collision Prevention</vt:lpstr>
      <vt:lpstr>The Importance of Vehicle Maintenance</vt:lpstr>
      <vt:lpstr>Safety at Emergency Incidents</vt:lpstr>
      <vt:lpstr>Teamwork</vt:lpstr>
      <vt:lpstr>Personnel Accountability</vt:lpstr>
      <vt:lpstr>Scene Hazards</vt:lpstr>
      <vt:lpstr>Utilities</vt:lpstr>
      <vt:lpstr>Electrical Service</vt:lpstr>
      <vt:lpstr>Electrical Service</vt:lpstr>
      <vt:lpstr>Electrical Service</vt:lpstr>
      <vt:lpstr>Gas Service: Natural Gas</vt:lpstr>
      <vt:lpstr>Gas Service: LPG</vt:lpstr>
      <vt:lpstr>Water Service</vt:lpstr>
      <vt:lpstr>Lifting and Moving</vt:lpstr>
      <vt:lpstr>Adverse Weather Conditions</vt:lpstr>
      <vt:lpstr>Rehabilitation</vt:lpstr>
      <vt:lpstr>Violence</vt:lpstr>
      <vt:lpstr>Safety at the Fire Station</vt:lpstr>
      <vt:lpstr>Safety Outside Your Workplace</vt:lpstr>
      <vt:lpstr>Summary</vt:lpstr>
      <vt:lpstr>Summary</vt:lpstr>
      <vt:lpstr>Summary</vt:lpstr>
      <vt:lpstr>Summary</vt:lpstr>
      <vt:lpstr>Summary</vt:lpstr>
      <vt:lpstr>Summary</vt:lpstr>
      <vt:lpstr>Summary</vt:lpstr>
      <vt:lpstr>Summary</vt:lpstr>
      <vt:lpstr>Summary</vt:lpstr>
      <vt:lpstr>Summary</vt:lpstr>
      <vt:lpstr>Summary</vt:lpstr>
      <vt:lpstr>Summary</vt:lpstr>
    </vt:vector>
  </TitlesOfParts>
  <Company>© 2014 by Jones &amp; Bartlett Learning. An Ascend Learning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Fundamentals of Fire Fighter Skills, Third Edition</dc:subject>
  <dc:creator>Jones &amp; Bartlett Learning</dc:creator>
  <cp:lastModifiedBy>SCFD1</cp:lastModifiedBy>
  <cp:revision>137</cp:revision>
  <cp:lastPrinted>1601-01-01T00:00:00Z</cp:lastPrinted>
  <dcterms:created xsi:type="dcterms:W3CDTF">2008-04-08T14:39:04Z</dcterms:created>
  <dcterms:modified xsi:type="dcterms:W3CDTF">2023-03-09T05:42:31Z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0x0101003C075BBB221DD143B2A27D89653EFABE</vt:lpwstr>
  </property>
</Properties>
</file>